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2" r:id="rId5"/>
  </p:sldMasterIdLst>
  <p:notesMasterIdLst>
    <p:notesMasterId r:id="rId38"/>
  </p:notesMasterIdLst>
  <p:sldIdLst>
    <p:sldId id="256" r:id="rId6"/>
    <p:sldId id="453" r:id="rId7"/>
    <p:sldId id="1897" r:id="rId8"/>
    <p:sldId id="454" r:id="rId9"/>
    <p:sldId id="401" r:id="rId10"/>
    <p:sldId id="359" r:id="rId11"/>
    <p:sldId id="455" r:id="rId12"/>
    <p:sldId id="418" r:id="rId13"/>
    <p:sldId id="1900" r:id="rId14"/>
    <p:sldId id="456" r:id="rId15"/>
    <p:sldId id="423" r:id="rId16"/>
    <p:sldId id="432" r:id="rId17"/>
    <p:sldId id="400" r:id="rId18"/>
    <p:sldId id="368" r:id="rId19"/>
    <p:sldId id="399" r:id="rId20"/>
    <p:sldId id="413" r:id="rId21"/>
    <p:sldId id="452" r:id="rId22"/>
    <p:sldId id="451" r:id="rId23"/>
    <p:sldId id="416" r:id="rId24"/>
    <p:sldId id="427" r:id="rId25"/>
    <p:sldId id="428" r:id="rId26"/>
    <p:sldId id="429" r:id="rId27"/>
    <p:sldId id="430" r:id="rId28"/>
    <p:sldId id="387" r:id="rId29"/>
    <p:sldId id="388" r:id="rId30"/>
    <p:sldId id="389" r:id="rId31"/>
    <p:sldId id="390" r:id="rId32"/>
    <p:sldId id="391" r:id="rId33"/>
    <p:sldId id="392" r:id="rId34"/>
    <p:sldId id="393" r:id="rId35"/>
    <p:sldId id="394" r:id="rId36"/>
    <p:sldId id="384" r:id="rId3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2F26"/>
    <a:srgbClr val="0070C0"/>
    <a:srgbClr val="66D1F2"/>
    <a:srgbClr val="62D5EB"/>
    <a:srgbClr val="DEC98C"/>
    <a:srgbClr val="0E3A5E"/>
    <a:srgbClr val="113958"/>
    <a:srgbClr val="39B7DF"/>
    <a:srgbClr val="D1F4FF"/>
    <a:srgbClr val="1E5A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14" autoAdjust="0"/>
    <p:restoredTop sz="96283" autoAdjust="0"/>
  </p:normalViewPr>
  <p:slideViewPr>
    <p:cSldViewPr snapToGrid="0">
      <p:cViewPr varScale="1">
        <p:scale>
          <a:sx n="109" d="100"/>
          <a:sy n="109" d="100"/>
        </p:scale>
        <p:origin x="2226" y="-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sther Schlumpf" userId="b3ba472a-ced8-4b38-b8fa-dc43417b1831" providerId="ADAL" clId="{A6CC491F-105A-40BC-AFA9-45A376C95636}"/>
    <pc:docChg chg="modSld">
      <pc:chgData name="Esther Schlumpf" userId="b3ba472a-ced8-4b38-b8fa-dc43417b1831" providerId="ADAL" clId="{A6CC491F-105A-40BC-AFA9-45A376C95636}" dt="2025-04-29T15:15:27.886" v="0" actId="1076"/>
      <pc:docMkLst>
        <pc:docMk/>
      </pc:docMkLst>
      <pc:sldChg chg="modSp mod">
        <pc:chgData name="Esther Schlumpf" userId="b3ba472a-ced8-4b38-b8fa-dc43417b1831" providerId="ADAL" clId="{A6CC491F-105A-40BC-AFA9-45A376C95636}" dt="2025-04-29T15:15:27.886" v="0" actId="1076"/>
        <pc:sldMkLst>
          <pc:docMk/>
          <pc:sldMk cId="1805999393" sldId="256"/>
        </pc:sldMkLst>
        <pc:spChg chg="mod">
          <ac:chgData name="Esther Schlumpf" userId="b3ba472a-ced8-4b38-b8fa-dc43417b1831" providerId="ADAL" clId="{A6CC491F-105A-40BC-AFA9-45A376C95636}" dt="2025-04-29T15:15:27.886" v="0" actId="1076"/>
          <ac:spMkLst>
            <pc:docMk/>
            <pc:sldMk cId="1805999393" sldId="256"/>
            <ac:spMk id="3" creationId="{9770DEC3-8363-5E0D-4BE8-B891268C80D6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 Performance'!$C$11</c:f>
              <c:strCache>
                <c:ptCount val="1"/>
                <c:pt idx="0">
                  <c:v>Interlaken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 Performance'!$D$10:$H$10</c:f>
              <c:strCache>
                <c:ptCount val="5"/>
                <c:pt idx="0">
                  <c:v>Hotellerie</c:v>
                </c:pt>
                <c:pt idx="1">
                  <c:v>Parahotellerie</c:v>
                </c:pt>
                <c:pt idx="2">
                  <c:v>Etragskraft</c:v>
                </c:pt>
                <c:pt idx="3">
                  <c:v>Gästebewertungen</c:v>
                </c:pt>
                <c:pt idx="4">
                  <c:v>Performance</c:v>
                </c:pt>
              </c:strCache>
            </c:strRef>
          </c:cat>
          <c:val>
            <c:numRef>
              <c:f>'Graf Performance'!$D$11:$H$11</c:f>
              <c:numCache>
                <c:formatCode>0</c:formatCode>
                <c:ptCount val="5"/>
                <c:pt idx="0">
                  <c:v>102.49273440922001</c:v>
                </c:pt>
                <c:pt idx="1">
                  <c:v>79.997565425834594</c:v>
                </c:pt>
                <c:pt idx="2">
                  <c:v>94.386515678535602</c:v>
                </c:pt>
                <c:pt idx="3">
                  <c:v>101.280065151511</c:v>
                </c:pt>
                <c:pt idx="4">
                  <c:v>90.514889048394195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5D-49B6-9B91-D25A059DFE6C}"/>
            </c:ext>
          </c:extLst>
        </c:ser>
        <c:ser>
          <c:idx val="1"/>
          <c:order val="1"/>
          <c:tx>
            <c:strRef>
              <c:f>'Graf Performance'!$C$12</c:f>
              <c:strCache>
                <c:ptCount val="1"/>
                <c:pt idx="0">
                  <c:v>Benchmarking-Gruppe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 Performance'!$D$10:$H$10</c:f>
              <c:strCache>
                <c:ptCount val="5"/>
                <c:pt idx="0">
                  <c:v>Hotellerie</c:v>
                </c:pt>
                <c:pt idx="1">
                  <c:v>Parahotellerie</c:v>
                </c:pt>
                <c:pt idx="2">
                  <c:v>Etragskraft</c:v>
                </c:pt>
                <c:pt idx="3">
                  <c:v>Gästebewertungen</c:v>
                </c:pt>
                <c:pt idx="4">
                  <c:v>Performance</c:v>
                </c:pt>
              </c:strCache>
            </c:strRef>
          </c:cat>
          <c:val>
            <c:numRef>
              <c:f>'Graf Performance'!$D$12:$H$12</c:f>
              <c:numCache>
                <c:formatCode>0</c:formatCode>
                <c:ptCount val="5"/>
                <c:pt idx="0">
                  <c:v>98.415879604396508</c:v>
                </c:pt>
                <c:pt idx="1">
                  <c:v>95.429957666743348</c:v>
                </c:pt>
                <c:pt idx="2">
                  <c:v>94.510106484757699</c:v>
                </c:pt>
                <c:pt idx="3">
                  <c:v>97.898044659299444</c:v>
                </c:pt>
                <c:pt idx="4">
                  <c:v>94.156754513696242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A5D-49B6-9B91-D25A059DFE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15088"/>
        <c:axId val="155415568"/>
      </c:barChart>
      <c:catAx>
        <c:axId val="15541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568"/>
        <c:crosses val="autoZero"/>
        <c:auto val="1"/>
        <c:lblAlgn val="ctr"/>
        <c:lblOffset val="100"/>
        <c:noMultiLvlLbl val="0"/>
      </c:catAx>
      <c:valAx>
        <c:axId val="155415568"/>
        <c:scaling>
          <c:orientation val="minMax"/>
          <c:min val="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 Markt'!$C$11</c:f>
              <c:strCache>
                <c:ptCount val="1"/>
                <c:pt idx="0">
                  <c:v>Interlaken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 Markt'!$D$10:$G$10</c:f>
              <c:strCache>
                <c:ptCount val="4"/>
                <c:pt idx="0">
                  <c:v>Betriebsgrösse</c:v>
                </c:pt>
                <c:pt idx="1">
                  <c:v>Ertragskraft</c:v>
                </c:pt>
                <c:pt idx="2">
                  <c:v>Kundenbewertungen</c:v>
                </c:pt>
                <c:pt idx="3">
                  <c:v>Marktstellung</c:v>
                </c:pt>
              </c:strCache>
              <c:extLst/>
            </c:strRef>
          </c:cat>
          <c:val>
            <c:numRef>
              <c:f>'Graf Markt'!$D$11:$G$11</c:f>
              <c:numCache>
                <c:formatCode>0</c:formatCode>
                <c:ptCount val="4"/>
                <c:pt idx="0">
                  <c:v>107.090272675964</c:v>
                </c:pt>
                <c:pt idx="1">
                  <c:v>100.572483261431</c:v>
                </c:pt>
                <c:pt idx="2">
                  <c:v>96.129592563859404</c:v>
                </c:pt>
                <c:pt idx="3">
                  <c:v>101.769638653385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BEE7-4793-9651-BC98ED398692}"/>
            </c:ext>
          </c:extLst>
        </c:ser>
        <c:ser>
          <c:idx val="1"/>
          <c:order val="1"/>
          <c:tx>
            <c:strRef>
              <c:f>'Graf Markt'!$C$12</c:f>
              <c:strCache>
                <c:ptCount val="1"/>
                <c:pt idx="0">
                  <c:v>Benchmarking-Gruppe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 Markt'!$D$10:$G$10</c:f>
              <c:strCache>
                <c:ptCount val="4"/>
                <c:pt idx="0">
                  <c:v>Betriebsgrösse</c:v>
                </c:pt>
                <c:pt idx="1">
                  <c:v>Ertragskraft</c:v>
                </c:pt>
                <c:pt idx="2">
                  <c:v>Kundenbewertungen</c:v>
                </c:pt>
                <c:pt idx="3">
                  <c:v>Marktstellung</c:v>
                </c:pt>
              </c:strCache>
              <c:extLst/>
            </c:strRef>
          </c:cat>
          <c:val>
            <c:numRef>
              <c:f>'Graf Markt'!$D$12:$G$12</c:f>
              <c:numCache>
                <c:formatCode>0</c:formatCode>
                <c:ptCount val="4"/>
                <c:pt idx="0">
                  <c:v>104.69235628044905</c:v>
                </c:pt>
                <c:pt idx="1">
                  <c:v>104.70944656367206</c:v>
                </c:pt>
                <c:pt idx="2">
                  <c:v>97.640697716920016</c:v>
                </c:pt>
                <c:pt idx="3">
                  <c:v>103.52779700916319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BEE7-4793-9651-BC98ED3986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15088"/>
        <c:axId val="155415568"/>
      </c:barChart>
      <c:catAx>
        <c:axId val="15541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568"/>
        <c:crosses val="autoZero"/>
        <c:auto val="1"/>
        <c:lblAlgn val="ctr"/>
        <c:lblOffset val="100"/>
        <c:noMultiLvlLbl val="0"/>
      </c:catAx>
      <c:valAx>
        <c:axId val="155415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088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 Attraktivität'!$C$11</c:f>
              <c:strCache>
                <c:ptCount val="1"/>
                <c:pt idx="0">
                  <c:v>Interlaken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 Attraktivität'!$D$10:$I$10</c:f>
              <c:strCache>
                <c:ptCount val="6"/>
                <c:pt idx="0">
                  <c:v>Saisonalität</c:v>
                </c:pt>
                <c:pt idx="1">
                  <c:v>Aufenthaltsdauer</c:v>
                </c:pt>
                <c:pt idx="2">
                  <c:v>Hotelqualität</c:v>
                </c:pt>
                <c:pt idx="3">
                  <c:v>Sommerattraktivität</c:v>
                </c:pt>
                <c:pt idx="4">
                  <c:v>Winterattraktivität</c:v>
                </c:pt>
                <c:pt idx="5">
                  <c:v>Destinationsattraktivität</c:v>
                </c:pt>
              </c:strCache>
            </c:strRef>
          </c:cat>
          <c:val>
            <c:numRef>
              <c:f>'Graf Attraktivität'!$D$11:$I$11</c:f>
              <c:numCache>
                <c:formatCode>0</c:formatCode>
                <c:ptCount val="6"/>
                <c:pt idx="0">
                  <c:v>103.189712668046</c:v>
                </c:pt>
                <c:pt idx="1">
                  <c:v>92.011693235190705</c:v>
                </c:pt>
                <c:pt idx="2">
                  <c:v>97.755290061608804</c:v>
                </c:pt>
                <c:pt idx="3">
                  <c:v>113.166775386456</c:v>
                </c:pt>
                <c:pt idx="4">
                  <c:v>95.238794830633793</c:v>
                </c:pt>
                <c:pt idx="5">
                  <c:v>100.93175821056801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1F-4A9F-9588-EE75F9EA8731}"/>
            </c:ext>
          </c:extLst>
        </c:ser>
        <c:ser>
          <c:idx val="1"/>
          <c:order val="1"/>
          <c:tx>
            <c:strRef>
              <c:f>'Graf Attraktivität'!$C$12</c:f>
              <c:strCache>
                <c:ptCount val="1"/>
                <c:pt idx="0">
                  <c:v>Benchmarking-Gruppe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 Attraktivität'!$D$10:$I$10</c:f>
              <c:strCache>
                <c:ptCount val="6"/>
                <c:pt idx="0">
                  <c:v>Saisonalität</c:v>
                </c:pt>
                <c:pt idx="1">
                  <c:v>Aufenthaltsdauer</c:v>
                </c:pt>
                <c:pt idx="2">
                  <c:v>Hotelqualität</c:v>
                </c:pt>
                <c:pt idx="3">
                  <c:v>Sommerattraktivität</c:v>
                </c:pt>
                <c:pt idx="4">
                  <c:v>Winterattraktivität</c:v>
                </c:pt>
                <c:pt idx="5">
                  <c:v>Destinationsattraktivität</c:v>
                </c:pt>
              </c:strCache>
            </c:strRef>
          </c:cat>
          <c:val>
            <c:numRef>
              <c:f>'Graf Attraktivität'!$D$12:$I$12</c:f>
              <c:numCache>
                <c:formatCode>0</c:formatCode>
                <c:ptCount val="6"/>
                <c:pt idx="0">
                  <c:v>101.5136240159618</c:v>
                </c:pt>
                <c:pt idx="1">
                  <c:v>102.34538200985757</c:v>
                </c:pt>
                <c:pt idx="2">
                  <c:v>108.61162542744259</c:v>
                </c:pt>
                <c:pt idx="3">
                  <c:v>109.13137266461626</c:v>
                </c:pt>
                <c:pt idx="4">
                  <c:v>97.413023503965391</c:v>
                </c:pt>
                <c:pt idx="5">
                  <c:v>106.9835699690198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11F-4A9F-9588-EE75F9EA87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15088"/>
        <c:axId val="155415568"/>
      </c:barChart>
      <c:catAx>
        <c:axId val="15541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568"/>
        <c:crosses val="autoZero"/>
        <c:auto val="1"/>
        <c:lblAlgn val="ctr"/>
        <c:lblOffset val="100"/>
        <c:noMultiLvlLbl val="0"/>
      </c:catAx>
      <c:valAx>
        <c:axId val="155415568"/>
        <c:scaling>
          <c:orientation val="minMax"/>
          <c:min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088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 Potenzial'!$C$11</c:f>
              <c:strCache>
                <c:ptCount val="1"/>
                <c:pt idx="0">
                  <c:v>Interlaken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 Potenzial'!$D$10:$F$10</c:f>
              <c:strCache>
                <c:ptCount val="3"/>
                <c:pt idx="0">
                  <c:v>Gästeausgaben</c:v>
                </c:pt>
                <c:pt idx="1">
                  <c:v>Wachstum</c:v>
                </c:pt>
                <c:pt idx="2">
                  <c:v>Potential</c:v>
                </c:pt>
              </c:strCache>
            </c:strRef>
          </c:cat>
          <c:val>
            <c:numRef>
              <c:f>'Graf Potenzial'!$D$11:$F$11</c:f>
              <c:numCache>
                <c:formatCode>0</c:formatCode>
                <c:ptCount val="3"/>
                <c:pt idx="0">
                  <c:v>124.863105083825</c:v>
                </c:pt>
                <c:pt idx="1">
                  <c:v>121.546655829887</c:v>
                </c:pt>
                <c:pt idx="2">
                  <c:v>132.36570859413399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21-495A-99BB-8DEFEB62A542}"/>
            </c:ext>
          </c:extLst>
        </c:ser>
        <c:ser>
          <c:idx val="1"/>
          <c:order val="1"/>
          <c:tx>
            <c:strRef>
              <c:f>'Graf Potenzial'!$C$12</c:f>
              <c:strCache>
                <c:ptCount val="1"/>
                <c:pt idx="0">
                  <c:v>Benchmarking-Gruppe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 Potenzial'!$D$10:$F$10</c:f>
              <c:strCache>
                <c:ptCount val="3"/>
                <c:pt idx="0">
                  <c:v>Gästeausgaben</c:v>
                </c:pt>
                <c:pt idx="1">
                  <c:v>Wachstum</c:v>
                </c:pt>
                <c:pt idx="2">
                  <c:v>Potential</c:v>
                </c:pt>
              </c:strCache>
            </c:strRef>
          </c:cat>
          <c:val>
            <c:numRef>
              <c:f>'Graf Potenzial'!$D$12:$F$12</c:f>
              <c:numCache>
                <c:formatCode>0</c:formatCode>
                <c:ptCount val="3"/>
                <c:pt idx="0">
                  <c:v>109.45077223429946</c:v>
                </c:pt>
                <c:pt idx="1">
                  <c:v>97.61067578888732</c:v>
                </c:pt>
                <c:pt idx="2">
                  <c:v>104.92458406316769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A21-495A-99BB-8DEFEB62A5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15088"/>
        <c:axId val="155415568"/>
      </c:barChart>
      <c:catAx>
        <c:axId val="15541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568"/>
        <c:crosses val="autoZero"/>
        <c:auto val="1"/>
        <c:lblAlgn val="ctr"/>
        <c:lblOffset val="100"/>
        <c:noMultiLvlLbl val="0"/>
      </c:catAx>
      <c:valAx>
        <c:axId val="155415568"/>
        <c:scaling>
          <c:orientation val="minMax"/>
          <c:min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 TDCI'!$C$11</c:f>
              <c:strCache>
                <c:ptCount val="1"/>
                <c:pt idx="0">
                  <c:v>Interlaken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'Graf TDCI'!$D$10:$H$10</c:f>
              <c:strCache>
                <c:ptCount val="5"/>
                <c:pt idx="0">
                  <c:v>Performance</c:v>
                </c:pt>
                <c:pt idx="1">
                  <c:v>Marktstellung</c:v>
                </c:pt>
                <c:pt idx="2">
                  <c:v>Destinationsattraktivität</c:v>
                </c:pt>
                <c:pt idx="3">
                  <c:v>Potential</c:v>
                </c:pt>
                <c:pt idx="4">
                  <c:v>Gesamtindex</c:v>
                </c:pt>
              </c:strCache>
            </c:strRef>
          </c:cat>
          <c:val>
            <c:numRef>
              <c:f>'Graf TDCI'!$D$11:$H$11</c:f>
              <c:numCache>
                <c:formatCode>0</c:formatCode>
                <c:ptCount val="5"/>
                <c:pt idx="0">
                  <c:v>90.514889048394195</c:v>
                </c:pt>
                <c:pt idx="1">
                  <c:v>101.769638653385</c:v>
                </c:pt>
                <c:pt idx="2">
                  <c:v>100.93175821056801</c:v>
                </c:pt>
                <c:pt idx="3">
                  <c:v>132.36570859413399</c:v>
                </c:pt>
                <c:pt idx="4">
                  <c:v>112.36660170576501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B3-4520-861B-75B038540A2F}"/>
            </c:ext>
          </c:extLst>
        </c:ser>
        <c:ser>
          <c:idx val="1"/>
          <c:order val="1"/>
          <c:tx>
            <c:strRef>
              <c:f>'Graf TDCI'!$C$12</c:f>
              <c:strCache>
                <c:ptCount val="1"/>
                <c:pt idx="0">
                  <c:v>Benchmarking-Gruppe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'Graf TDCI'!$D$10:$H$10</c:f>
              <c:strCache>
                <c:ptCount val="5"/>
                <c:pt idx="0">
                  <c:v>Performance</c:v>
                </c:pt>
                <c:pt idx="1">
                  <c:v>Marktstellung</c:v>
                </c:pt>
                <c:pt idx="2">
                  <c:v>Destinationsattraktivität</c:v>
                </c:pt>
                <c:pt idx="3">
                  <c:v>Potential</c:v>
                </c:pt>
                <c:pt idx="4">
                  <c:v>Gesamtindex</c:v>
                </c:pt>
              </c:strCache>
            </c:strRef>
          </c:cat>
          <c:val>
            <c:numRef>
              <c:f>'Graf TDCI'!$D$12:$H$12</c:f>
              <c:numCache>
                <c:formatCode>0</c:formatCode>
                <c:ptCount val="5"/>
                <c:pt idx="0">
                  <c:v>94.156754513696242</c:v>
                </c:pt>
                <c:pt idx="1">
                  <c:v>103.52779700916319</c:v>
                </c:pt>
                <c:pt idx="2">
                  <c:v>106.9835699690198</c:v>
                </c:pt>
                <c:pt idx="3">
                  <c:v>104.92458406316769</c:v>
                </c:pt>
                <c:pt idx="4">
                  <c:v>104.52359813049289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B3-4520-861B-75B038540A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15088"/>
        <c:axId val="155415568"/>
      </c:barChart>
      <c:catAx>
        <c:axId val="1554150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568"/>
        <c:crosses val="autoZero"/>
        <c:auto val="1"/>
        <c:lblAlgn val="ctr"/>
        <c:lblOffset val="100"/>
        <c:noMultiLvlLbl val="0"/>
      </c:catAx>
      <c:valAx>
        <c:axId val="155415568"/>
        <c:scaling>
          <c:orientation val="minMax"/>
          <c:min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55415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991AC-613F-40E6-BDD9-5EE6549AB04D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D6530-3C51-4DA3-8126-52EF5BD194F1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73785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Simon Flury</a:t>
            </a:r>
          </a:p>
          <a:p>
            <a:r>
              <a:rPr lang="de-CH" dirty="0"/>
              <a:t>2 Jahre BAK Economics</a:t>
            </a:r>
          </a:p>
          <a:p>
            <a:r>
              <a:rPr lang="de-CH" dirty="0"/>
              <a:t>Tourismus</a:t>
            </a:r>
          </a:p>
          <a:p>
            <a:endParaRPr lang="de-CH" dirty="0"/>
          </a:p>
          <a:p>
            <a:r>
              <a:rPr lang="de-CH" dirty="0"/>
              <a:t>Das wichtigste: Ein neues Tool für Destinationen, dass gratis genutzt werden kann.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56320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Wirtschaftsforschungsinstitut</a:t>
            </a:r>
          </a:p>
          <a:p>
            <a:r>
              <a:rPr lang="de-CH" dirty="0"/>
              <a:t>Tourismusprognose für das SECO, Wertschöpfungsstudien: Unternehmen, Veranstaltungen, Kantone</a:t>
            </a:r>
          </a:p>
          <a:p>
            <a:endParaRPr lang="de-CH" dirty="0"/>
          </a:p>
          <a:p>
            <a:r>
              <a:rPr lang="de-CH" dirty="0"/>
              <a:t>Kontext fehlt. Einordnung</a:t>
            </a:r>
          </a:p>
          <a:p>
            <a:endParaRPr lang="de-CH" dirty="0"/>
          </a:p>
          <a:p>
            <a:r>
              <a:rPr lang="de-CH" dirty="0"/>
              <a:t>Aktuelle Beispiel: Touristen in die USA</a:t>
            </a:r>
          </a:p>
          <a:p>
            <a:endParaRPr lang="de-CH" dirty="0"/>
          </a:p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85635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CDEB7D-66EF-A784-3463-3D0197C04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69F1CE5-CE94-E956-EEEF-17E3A8C590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C5B1515-A2B2-9994-5D95-24FFED01A6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A4651D4-1030-4CFA-FA96-2A8B4FBD7C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30A076B-8B89-4CFA-9D2D-3979B05726AE}" type="slidenum">
              <a:rPr lang="de-CH" smtClean="0"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91806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Daten auf Destinationsebene</a:t>
            </a:r>
          </a:p>
          <a:p>
            <a:endParaRPr lang="de-CH" dirty="0"/>
          </a:p>
          <a:p>
            <a:r>
              <a:rPr lang="de-CH" dirty="0"/>
              <a:t>Insbesondere Strategieprozess</a:t>
            </a:r>
          </a:p>
          <a:p>
            <a:endParaRPr lang="de-CH" dirty="0"/>
          </a:p>
          <a:p>
            <a:r>
              <a:rPr lang="de-CH" dirty="0"/>
              <a:t>International: Alpenraum. Vergleichbare Zeitreihen für die meisten Indikatoren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36021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Bericht, A4 Format, 12 Seiten.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54511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8E34C-4451-08F7-84EE-006C8F8F3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F7C499F-1BCA-72CD-214F-8B8C9ABAA4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70F156C-3F24-C6B1-8649-7EDAD1DDC8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66A4EB1-4899-FBA5-D28E-8D93AC8C9F7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Referent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3A93D5A-8D94-2F0D-4424-A83E6CC692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E4F325-AEBD-4FD0-A213-D301FE0EB306}" type="slidenum">
              <a:rPr kumimoji="0" lang="de-C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C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Kopfzeilenplatzhalter 5">
            <a:extLst>
              <a:ext uri="{FF2B5EF4-FFF2-40B4-BE49-F238E27FC236}">
                <a16:creationId xmlns:a16="http://schemas.microsoft.com/office/drawing/2014/main" id="{69F3F9D7-31D6-5E39-9E2D-E9C559843592}"/>
              </a:ext>
            </a:extLst>
          </p:cNvPr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Titel der Präsentation</a:t>
            </a:r>
          </a:p>
        </p:txBody>
      </p:sp>
    </p:spTree>
    <p:extLst>
      <p:ext uri="{BB962C8B-B14F-4D97-AF65-F5344CB8AC3E}">
        <p14:creationId xmlns:p14="http://schemas.microsoft.com/office/powerpoint/2010/main" val="4043107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Referent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E4F325-AEBD-4FD0-A213-D301FE0EB306}" type="slidenum">
              <a:rPr kumimoji="0" lang="de-C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de-C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Kopfzeilenplatzhalt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Titel der Präsentation</a:t>
            </a:r>
          </a:p>
        </p:txBody>
      </p:sp>
    </p:spTree>
    <p:extLst>
      <p:ext uri="{BB962C8B-B14F-4D97-AF65-F5344CB8AC3E}">
        <p14:creationId xmlns:p14="http://schemas.microsoft.com/office/powerpoint/2010/main" val="17527425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Am einfachsten zu messen. </a:t>
            </a:r>
          </a:p>
          <a:p>
            <a:r>
              <a:rPr lang="de-CH" dirty="0"/>
              <a:t>Veränderungsraten</a:t>
            </a:r>
          </a:p>
          <a:p>
            <a:r>
              <a:rPr lang="de-CH" dirty="0"/>
              <a:t>Vor-Covid. Mehrere Jahre, keine kurzfristigen Schwankungen.</a:t>
            </a:r>
          </a:p>
          <a:p>
            <a:r>
              <a:rPr lang="de-CH" dirty="0"/>
              <a:t>Datenquellen. </a:t>
            </a:r>
          </a:p>
          <a:p>
            <a:r>
              <a:rPr lang="de-CH" dirty="0"/>
              <a:t>Benchmarking-Gruppen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19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202892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Betrachtungsweise von 2 Seiten. </a:t>
            </a:r>
          </a:p>
          <a:p>
            <a:endParaRPr lang="de-CH" dirty="0"/>
          </a:p>
          <a:p>
            <a:r>
              <a:rPr lang="de-CH" dirty="0"/>
              <a:t>Breit aufgestellt.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21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55138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/>
              <a:t>Strukturelles: Langfristiges Pot. </a:t>
            </a:r>
          </a:p>
          <a:p>
            <a:endParaRPr lang="de-CH" dirty="0"/>
          </a:p>
          <a:p>
            <a:r>
              <a:rPr lang="de-CH" dirty="0"/>
              <a:t>Verbesserungspotential beim Wachstumspotential. Genauere Informationen zu den Herkunftsmärkten.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22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01078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5D6530-3C51-4DA3-8126-52EF5BD194F1}" type="slidenum">
              <a:rPr lang="de-CH" smtClean="0"/>
              <a:t>23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63969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A0C809C1-10CC-3466-147B-AB940D309D5A}"/>
              </a:ext>
            </a:extLst>
          </p:cNvPr>
          <p:cNvSpPr/>
          <p:nvPr userDrawn="1"/>
        </p:nvSpPr>
        <p:spPr>
          <a:xfrm>
            <a:off x="1" y="6304074"/>
            <a:ext cx="12192000" cy="5539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pic>
        <p:nvPicPr>
          <p:cNvPr id="11" name="Grafik 10" descr="Ein Bild, das Schrift, Text, Grafiken, Logo enthält.&#10;&#10;Automatisch generierte Beschreibung">
            <a:extLst>
              <a:ext uri="{FF2B5EF4-FFF2-40B4-BE49-F238E27FC236}">
                <a16:creationId xmlns:a16="http://schemas.microsoft.com/office/drawing/2014/main" id="{FE03577D-6360-3115-3F61-D358E2DCF9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767" y="6404102"/>
            <a:ext cx="547778" cy="322791"/>
          </a:xfrm>
          <a:prstGeom prst="rect">
            <a:avLst/>
          </a:prstGeom>
        </p:spPr>
      </p:pic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4F8DFC55-174B-8191-FB5A-751B8F8E2A0F}"/>
              </a:ext>
            </a:extLst>
          </p:cNvPr>
          <p:cNvSpPr txBox="1">
            <a:spLocks/>
          </p:cNvSpPr>
          <p:nvPr userDrawn="1"/>
        </p:nvSpPr>
        <p:spPr>
          <a:xfrm>
            <a:off x="1190653" y="6404102"/>
            <a:ext cx="14879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rgbClr val="122C3C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1050">
                <a:solidFill>
                  <a:schemeClr val="bg1"/>
                </a:solidFill>
                <a:latin typeface="+mj-lt"/>
              </a:rPr>
              <a:t>BAK Economics AG </a:t>
            </a:r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0471B206-7115-761A-22C6-427B67A449FF}"/>
              </a:ext>
            </a:extLst>
          </p:cNvPr>
          <p:cNvSpPr txBox="1">
            <a:spLocks/>
          </p:cNvSpPr>
          <p:nvPr userDrawn="1"/>
        </p:nvSpPr>
        <p:spPr>
          <a:xfrm>
            <a:off x="850233" y="6404102"/>
            <a:ext cx="4130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rgbClr val="122C3C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‹Nr.›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90389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5985322F-6F19-7D41-BDB0-2E0F1F45361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85327" y="6395372"/>
            <a:ext cx="1487905" cy="365125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de-CH" sz="1050" dirty="0">
                <a:latin typeface="+mj-lt"/>
              </a:rPr>
              <a:t>BAK Economics AG 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274ED2D-23AB-3DFC-B07C-5CC906791C6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344907" y="6395372"/>
            <a:ext cx="413083" cy="365125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latin typeface="+mj-lt"/>
              </a:rPr>
              <a:pPr/>
              <a:t>‹Nr.›</a:t>
            </a:fld>
            <a:endParaRPr lang="de-CH" sz="1050" dirty="0">
              <a:latin typeface="+mj-lt"/>
            </a:endParaRPr>
          </a:p>
        </p:txBody>
      </p:sp>
      <p:pic>
        <p:nvPicPr>
          <p:cNvPr id="3" name="Grafik 2" descr="Ein Bild, das Schrift, Screenshot, Grafiken, Logo enthält.&#10;&#10;Automatisch generierte Beschreibung">
            <a:extLst>
              <a:ext uri="{FF2B5EF4-FFF2-40B4-BE49-F238E27FC236}">
                <a16:creationId xmlns:a16="http://schemas.microsoft.com/office/drawing/2014/main" id="{7911D610-95EC-1F59-A3B2-C677626C74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13" y="6395372"/>
            <a:ext cx="585380" cy="344949"/>
          </a:xfrm>
          <a:prstGeom prst="rect">
            <a:avLst/>
          </a:prstGeom>
        </p:spPr>
      </p:pic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92BEEEF7-5433-7D31-A0DB-D84CFCEE0BB2}"/>
              </a:ext>
            </a:extLst>
          </p:cNvPr>
          <p:cNvCxnSpPr/>
          <p:nvPr userDrawn="1"/>
        </p:nvCxnSpPr>
        <p:spPr>
          <a:xfrm>
            <a:off x="0" y="6292516"/>
            <a:ext cx="12192000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784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D577D3-D362-4F5D-EBFB-CC042F7870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0C9988D-14FB-8C75-C889-130A793DB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F0ED286-EC7E-3405-2A3D-C36B102C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0DAEA7-6746-D9DA-0E18-66646F22E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69850C9-ADDB-546B-691C-F47C92377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5985322F-6F19-7D41-BDB0-2E0F1F45361F}"/>
              </a:ext>
            </a:extLst>
          </p:cNvPr>
          <p:cNvSpPr txBox="1">
            <a:spLocks/>
          </p:cNvSpPr>
          <p:nvPr userDrawn="1"/>
        </p:nvSpPr>
        <p:spPr>
          <a:xfrm>
            <a:off x="1190653" y="6404102"/>
            <a:ext cx="14879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1200" kern="1200">
                <a:solidFill>
                  <a:srgbClr val="122C3C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1050">
                <a:solidFill>
                  <a:schemeClr val="bg1"/>
                </a:solidFill>
                <a:latin typeface="+mj-lt"/>
              </a:rPr>
              <a:t>BAK Economics AG </a:t>
            </a:r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5274ED2D-23AB-3DFC-B07C-5CC906791C63}"/>
              </a:ext>
            </a:extLst>
          </p:cNvPr>
          <p:cNvSpPr txBox="1">
            <a:spLocks/>
          </p:cNvSpPr>
          <p:nvPr userDrawn="1"/>
        </p:nvSpPr>
        <p:spPr>
          <a:xfrm>
            <a:off x="850233" y="6404102"/>
            <a:ext cx="4130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r" defTabSz="914400" rtl="0" eaLnBrk="1" latinLnBrk="0" hangingPunct="1">
              <a:defRPr sz="1200" kern="1200">
                <a:solidFill>
                  <a:srgbClr val="122C3C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‹Nr.›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3680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5FC197-637B-6417-D926-34A51FE7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82A130E-5787-A56A-7454-F33F7F02FC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601FA02-7678-06DD-89F7-88E5FF085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DB1506-ADF2-07E1-F86E-46932A024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C5529F-ED58-503A-BAE4-B929A3499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0235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22B147-60F7-24FE-7E96-831DDB48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7C06DB4-8C1D-11B4-39AD-7E22AF625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D1933F5-01DA-BB9F-FFF3-5CF740BA1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CB969B4-0F47-65A2-D099-CFBC2B1E3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A63BA1-9F3E-00E1-6B10-1ACD7170D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16919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F61849-E740-289B-C186-E1F7CED95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C89303B-7E52-2770-DC03-952F3F6CEB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A990D0F-DCEE-ACE8-F500-DFC09C622B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31474A-FC56-CFA0-BA3A-65092AC0F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511E727-66AC-4C1E-1287-0CB815BDF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2302D0-E9FB-C679-15D8-E13CD7B0B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59103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42A293-AB4D-1A59-D2B1-86D295573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C032666-F23F-412C-388B-F60A3B430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38D2C0-4668-4A75-7BCB-2EEFC5302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F91B34D-60BF-9244-66E3-AF6B921EC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32454AFD-9160-6843-E388-8C30347FC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3F07C05-F95D-6162-A74A-0794AB76B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C045BAE-72C9-9896-F539-A442042F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BF93A54-0F72-6C27-D00F-8EDFEB2BC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81577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689651-4B58-CCD0-7647-21EC76D92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E7A0C1C-613B-6530-9DE1-B1D867DAC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28A7F00-3F3A-7644-9BFC-05945C527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099E8C-BF45-FCBB-5D5F-F8C3FA0B1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5933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6F8C4-D683-30E5-09D3-28928827C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1DA196-C1A5-6085-AC83-2E69540E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8E7A68A-3482-C05E-E5C9-293CE889A5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110BA39-BBA9-E899-5BC3-966682A77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3277CF5-A579-6601-3367-CD18E5F7A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7A2D8A-1A5F-D42B-7FB1-3B0A4B876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54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13095B-870F-460E-3F32-A1971EE55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8803CCD-FD33-95D2-CAAE-F8E81A1A73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6135258-749B-8D56-B11A-CA04769B0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A40AD28-E54E-C912-4807-9C292BCF1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2BBB146-8672-787C-FC34-01FB05B8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EEEAAB5-4FC2-0216-543D-7D5D8BB3A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14256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13E378-0EF7-A44F-82DB-7DE378FB7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1BFEF59-474C-AA68-A7FF-EC16B91B17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E6E220-4AE7-C7A0-3A8C-2FBAB2715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A7F963-9CFB-7BEC-152C-260A2ADA7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B8AA6FD-8134-88A2-CB8F-680CE4FD1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908514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0DAFE32-3136-0D58-222F-E54E08E6E8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05F8992-1978-B865-3496-6FE96D095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FC72F22-51AE-4B5B-000B-0AF6BE999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656ABFF-F6D0-3CDA-4889-DA833D09F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BCA3F0-FB06-6D48-6953-9EC4E691C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767949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Inhalt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platzhalt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11717" y="188569"/>
            <a:ext cx="10972800" cy="27022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133">
                <a:solidFill>
                  <a:srgbClr val="5A5C5F"/>
                </a:solidFill>
                <a:latin typeface="Franklin Gothic Book" panose="020B0503020102020204" pitchFamily="34" charset="0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de-CH" dirty="0"/>
              <a:t>Inhaltsangabe</a:t>
            </a:r>
          </a:p>
        </p:txBody>
      </p:sp>
      <p:sp>
        <p:nvSpPr>
          <p:cNvPr id="19" name="Textplatzhalter 17"/>
          <p:cNvSpPr>
            <a:spLocks noGrp="1"/>
          </p:cNvSpPr>
          <p:nvPr>
            <p:ph type="body" sz="quarter" idx="15" hasCustomPrompt="1"/>
          </p:nvPr>
        </p:nvSpPr>
        <p:spPr>
          <a:xfrm>
            <a:off x="611717" y="5859324"/>
            <a:ext cx="10972800" cy="3600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1600" baseline="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de-CH" dirty="0"/>
              <a:t>Notes &amp; Quelle (2-zeilig)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6"/>
          </p:nvPr>
        </p:nvSpPr>
        <p:spPr>
          <a:xfrm>
            <a:off x="611717" y="1220756"/>
            <a:ext cx="10987616" cy="4548505"/>
          </a:xfrm>
          <a:prstGeom prst="rect">
            <a:avLst/>
          </a:prstGeom>
        </p:spPr>
        <p:txBody>
          <a:bodyPr/>
          <a:lstStyle>
            <a:lvl1pPr>
              <a:spcBef>
                <a:spcPts val="800"/>
              </a:spcBef>
              <a:spcAft>
                <a:spcPts val="80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8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10956541" y="6383825"/>
            <a:ext cx="642793" cy="369332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600">
                <a:solidFill>
                  <a:srgbClr val="5A5C5F"/>
                </a:solidFill>
                <a:latin typeface="Franklin Gothic Book" panose="020B0503020102020204" pitchFamily="34" charset="0"/>
              </a:defRPr>
            </a:lvl1pPr>
          </a:lstStyle>
          <a:p>
            <a:fld id="{EA5F9497-5A90-44C5-9E80-4A769233F277}" type="slidenum">
              <a:rPr lang="de-CH" smtClean="0"/>
              <a:pPr/>
              <a:t>‹Nr.›</a:t>
            </a:fld>
            <a:endParaRPr lang="de-CH" dirty="0"/>
          </a:p>
        </p:txBody>
      </p:sp>
      <p:sp>
        <p:nvSpPr>
          <p:cNvPr id="11" name="Fußzeilenplatzhalter 6"/>
          <p:cNvSpPr>
            <a:spLocks noGrp="1"/>
          </p:cNvSpPr>
          <p:nvPr>
            <p:ph type="ftr" sz="quarter" idx="3"/>
          </p:nvPr>
        </p:nvSpPr>
        <p:spPr>
          <a:xfrm>
            <a:off x="2543606" y="6387812"/>
            <a:ext cx="6816757" cy="36135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600">
                <a:solidFill>
                  <a:srgbClr val="5A5C5F"/>
                </a:solidFill>
                <a:latin typeface="Franklin Gothic Book" panose="020B0503020102020204" pitchFamily="34" charset="0"/>
              </a:defRPr>
            </a:lvl1pPr>
          </a:lstStyle>
          <a:p>
            <a:pPr algn="ctr"/>
            <a:r>
              <a:rPr lang="de-CH" dirty="0"/>
              <a:t>Martin Eichler</a:t>
            </a:r>
          </a:p>
        </p:txBody>
      </p:sp>
    </p:spTree>
    <p:extLst>
      <p:ext uri="{BB962C8B-B14F-4D97-AF65-F5344CB8AC3E}">
        <p14:creationId xmlns:p14="http://schemas.microsoft.com/office/powerpoint/2010/main" val="1447563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A0C809C1-10CC-3466-147B-AB940D309D5A}"/>
              </a:ext>
            </a:extLst>
          </p:cNvPr>
          <p:cNvSpPr/>
          <p:nvPr userDrawn="1"/>
        </p:nvSpPr>
        <p:spPr>
          <a:xfrm>
            <a:off x="1" y="6304074"/>
            <a:ext cx="12192000" cy="5539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5985322F-6F19-7D41-BDB0-2E0F1F45361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274ED2D-23AB-3DFC-B07C-5CC906791C6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‹Nr.›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1" name="Grafik 10" descr="Ein Bild, das Schrift, Text, Grafiken, Logo enthält.&#10;&#10;Automatisch generierte Beschreibung">
            <a:extLst>
              <a:ext uri="{FF2B5EF4-FFF2-40B4-BE49-F238E27FC236}">
                <a16:creationId xmlns:a16="http://schemas.microsoft.com/office/drawing/2014/main" id="{FE03577D-6360-3115-3F61-D358E2DCF9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767" y="6404102"/>
            <a:ext cx="547778" cy="32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511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5985322F-6F19-7D41-BDB0-2E0F1F45361F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685327" y="6395372"/>
            <a:ext cx="1487905" cy="365125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r>
              <a:rPr lang="de-CH" sz="1050" dirty="0">
                <a:latin typeface="+mj-lt"/>
              </a:rPr>
              <a:t>BAK Economics AG 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274ED2D-23AB-3DFC-B07C-5CC906791C6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344907" y="6395372"/>
            <a:ext cx="413083" cy="365125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latin typeface="+mj-lt"/>
              </a:rPr>
              <a:pPr/>
              <a:t>‹Nr.›</a:t>
            </a:fld>
            <a:endParaRPr lang="de-CH" sz="1050" dirty="0">
              <a:latin typeface="+mj-lt"/>
            </a:endParaRPr>
          </a:p>
        </p:txBody>
      </p:sp>
      <p:pic>
        <p:nvPicPr>
          <p:cNvPr id="3" name="Grafik 2" descr="Ein Bild, das Schrift, Screenshot, Grafiken, Logo enthält.&#10;&#10;Automatisch generierte Beschreibung">
            <a:extLst>
              <a:ext uri="{FF2B5EF4-FFF2-40B4-BE49-F238E27FC236}">
                <a16:creationId xmlns:a16="http://schemas.microsoft.com/office/drawing/2014/main" id="{7911D610-95EC-1F59-A3B2-C677626C74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13" y="6395372"/>
            <a:ext cx="585380" cy="344949"/>
          </a:xfrm>
          <a:prstGeom prst="rect">
            <a:avLst/>
          </a:prstGeom>
        </p:spPr>
      </p:pic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92BEEEF7-5433-7D31-A0DB-D84CFCEE0BB2}"/>
              </a:ext>
            </a:extLst>
          </p:cNvPr>
          <p:cNvCxnSpPr/>
          <p:nvPr userDrawn="1"/>
        </p:nvCxnSpPr>
        <p:spPr>
          <a:xfrm>
            <a:off x="0" y="6292516"/>
            <a:ext cx="12192000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005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D577D3-D362-4F5D-EBFB-CC042F7870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0C9988D-14FB-8C75-C889-130A793DB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F0ED286-EC7E-3405-2A3D-C36B102CD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0DAEA7-6746-D9DA-0E18-66646F22E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69850C9-ADDB-546B-691C-F47C92377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412421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5FC197-637B-6417-D926-34A51FE76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82A130E-5787-A56A-7454-F33F7F02FC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601FA02-7678-06DD-89F7-88E5FF085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DB1506-ADF2-07E1-F86E-46932A024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3C5529F-ED58-503A-BAE4-B929A3499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708563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22B147-60F7-24FE-7E96-831DDB484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7C06DB4-8C1D-11B4-39AD-7E22AF625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D1933F5-01DA-BB9F-FFF3-5CF740BA1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CB969B4-0F47-65A2-D099-CFBC2B1E3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A63BA1-9F3E-00E1-6B10-1ACD7170D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06336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F61849-E740-289B-C186-E1F7CED95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C89303B-7E52-2770-DC03-952F3F6CEB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A990D0F-DCEE-ACE8-F500-DFC09C622B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31474A-FC56-CFA0-BA3A-65092AC0F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511E727-66AC-4C1E-1287-0CB815BDF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2302D0-E9FB-C679-15D8-E13CD7B0B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307050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42A293-AB4D-1A59-D2B1-86D295573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C032666-F23F-412C-388B-F60A3B430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38D2C0-4668-4A75-7BCB-2EEFC5302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F91B34D-60BF-9244-66E3-AF6B921EC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32454AFD-9160-6843-E388-8C30347FC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93F07C05-F95D-6162-A74A-0794AB76B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C045BAE-72C9-9896-F539-A442042FB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BF93A54-0F72-6C27-D00F-8EDFEB2BC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4066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689651-4B58-CCD0-7647-21EC76D92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E7A0C1C-613B-6530-9DE1-B1D867DAC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28A7F00-3F3A-7644-9BFC-05945C527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099E8C-BF45-FCBB-5D5F-F8C3FA0B1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672617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66F8C4-D683-30E5-09D3-28928827C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1DA196-C1A5-6085-AC83-2E69540EF3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8E7A68A-3482-C05E-E5C9-293CE889A5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110BA39-BBA9-E899-5BC3-966682A77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3277CF5-A579-6601-3367-CD18E5F7A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E7A2D8A-1A5F-D42B-7FB1-3B0A4B876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851700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13095B-870F-460E-3F32-A1971EE55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8803CCD-FD33-95D2-CAAE-F8E81A1A73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6135258-749B-8D56-B11A-CA04769B0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A40AD28-E54E-C912-4807-9C292BCF1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2BBB146-8672-787C-FC34-01FB05B8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EEEAAB5-4FC2-0216-543D-7D5D8BB3A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53601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13E378-0EF7-A44F-82DB-7DE378FB7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1BFEF59-474C-AA68-A7FF-EC16B91B17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E6E220-4AE7-C7A0-3A8C-2FBAB2715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7A7F963-9CFB-7BEC-152C-260A2ADA7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B8AA6FD-8134-88A2-CB8F-680CE4FD1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088696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0DAFE32-3136-0D58-222F-E54E08E6E8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05F8992-1978-B865-3496-6FE96D095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FC72F22-51AE-4B5B-000B-0AF6BE999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656ABFF-F6D0-3CDA-4889-DA833D09F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BCA3F0-FB06-6D48-6953-9EC4E691C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8530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C47070-7AE4-DC06-7FE3-26A74846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6E90B1-CE05-8E64-5530-5188E77EF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9894B7-F436-E407-9B1A-B080628F90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F0E7B9F-CB21-AD32-E1BC-297ADCC4F1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C66271D-4ED1-DD2F-F130-C37319E6A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5526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0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6" r:id="rId9"/>
    <p:sldLayoutId id="2147483657" r:id="rId10"/>
    <p:sldLayoutId id="2147483658" r:id="rId11"/>
    <p:sldLayoutId id="2147483659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C47070-7AE4-DC06-7FE3-26A74846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F6E90B1-CE05-8E64-5530-5188E77EF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69894B7-F436-E407-9B1A-B080628F90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8BF97-5665-4A3B-8DBC-3F1A34FFBC42}" type="datetimeFigureOut">
              <a:rPr lang="de-CH" smtClean="0"/>
              <a:t>29.04.2025</a:t>
            </a:fld>
            <a:endParaRPr lang="de-CH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F0E7B9F-CB21-AD32-E1BC-297ADCC4F1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C66271D-4ED1-DD2F-F130-C37319E6AC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E7CD-894C-4ED5-9C07-6B4A05BC7115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3571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microsoft.com/office/2007/relationships/hdphoto" Target="../media/hdphoto1.wdp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1CDE597-94EA-742F-88BC-A0D13AF65B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7" t="26597"/>
          <a:stretch/>
        </p:blipFill>
        <p:spPr bwMode="auto">
          <a:xfrm rot="21600000" flipH="1">
            <a:off x="0" y="3935"/>
            <a:ext cx="12192004" cy="685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9770DEC3-8363-5E0D-4BE8-B891268C80D6}"/>
              </a:ext>
            </a:extLst>
          </p:cNvPr>
          <p:cNvSpPr/>
          <p:nvPr/>
        </p:nvSpPr>
        <p:spPr>
          <a:xfrm>
            <a:off x="-3089067" y="477618"/>
            <a:ext cx="12192005" cy="6857998"/>
          </a:xfrm>
          <a:prstGeom prst="rect">
            <a:avLst/>
          </a:prstGeom>
          <a:solidFill>
            <a:srgbClr val="0070C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39B9CCD-F87A-65F5-D483-BF318D2AFE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38" y="657724"/>
            <a:ext cx="3089062" cy="6200274"/>
          </a:xfrm>
          <a:prstGeom prst="rect">
            <a:avLst/>
          </a:prstGeom>
          <a:noFill/>
        </p:spPr>
      </p:pic>
      <p:sp>
        <p:nvSpPr>
          <p:cNvPr id="11" name="Untertitel 2">
            <a:extLst>
              <a:ext uri="{FF2B5EF4-FFF2-40B4-BE49-F238E27FC236}">
                <a16:creationId xmlns:a16="http://schemas.microsoft.com/office/drawing/2014/main" id="{92F78AD1-2F2C-E0CD-8B1D-F158A39BF347}"/>
              </a:ext>
            </a:extLst>
          </p:cNvPr>
          <p:cNvSpPr txBox="1">
            <a:spLocks/>
          </p:cNvSpPr>
          <p:nvPr/>
        </p:nvSpPr>
        <p:spPr>
          <a:xfrm>
            <a:off x="1067064" y="5961067"/>
            <a:ext cx="3089061" cy="419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500" dirty="0">
                <a:solidFill>
                  <a:schemeClr val="bg1"/>
                </a:solidFill>
                <a:latin typeface="+mj-lt"/>
              </a:rPr>
              <a:t>28.04.2025</a:t>
            </a:r>
            <a:endParaRPr lang="de-CH" sz="2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Titel 2">
            <a:extLst>
              <a:ext uri="{FF2B5EF4-FFF2-40B4-BE49-F238E27FC236}">
                <a16:creationId xmlns:a16="http://schemas.microsoft.com/office/drawing/2014/main" id="{9269FADA-F054-237B-8EC9-E2A71E90FA1D}"/>
              </a:ext>
            </a:extLst>
          </p:cNvPr>
          <p:cNvSpPr txBox="1">
            <a:spLocks/>
          </p:cNvSpPr>
          <p:nvPr/>
        </p:nvSpPr>
        <p:spPr>
          <a:xfrm>
            <a:off x="1067064" y="3070009"/>
            <a:ext cx="9000000" cy="108000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dirty="0">
                <a:solidFill>
                  <a:schemeClr val="bg1"/>
                </a:solidFill>
              </a:rPr>
              <a:t>BAK </a:t>
            </a:r>
            <a:r>
              <a:rPr lang="fr-FR" dirty="0" err="1">
                <a:solidFill>
                  <a:schemeClr val="bg1"/>
                </a:solidFill>
              </a:rPr>
              <a:t>Tourism</a:t>
            </a:r>
            <a:r>
              <a:rPr lang="fr-FR" dirty="0">
                <a:solidFill>
                  <a:schemeClr val="bg1"/>
                </a:solidFill>
              </a:rPr>
              <a:t> Intelligence</a:t>
            </a:r>
          </a:p>
          <a:p>
            <a:endParaRPr lang="fr-FR" sz="2500" dirty="0">
              <a:solidFill>
                <a:schemeClr val="bg1"/>
              </a:solidFill>
            </a:endParaRPr>
          </a:p>
        </p:txBody>
      </p:sp>
      <p:pic>
        <p:nvPicPr>
          <p:cNvPr id="7" name="Grafik 6" descr="Ein Bild, das Schrift, Text, Grafiken, Logo enthält.&#10;&#10;Automatisch generierte Beschreibung">
            <a:extLst>
              <a:ext uri="{FF2B5EF4-FFF2-40B4-BE49-F238E27FC236}">
                <a16:creationId xmlns:a16="http://schemas.microsoft.com/office/drawing/2014/main" id="{E5D59C01-D58D-AC08-477A-6D0623080D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064" y="610555"/>
            <a:ext cx="1100332" cy="64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99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254A7-BE08-BF7F-4DC1-E1C7D18CD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F3F43B-C63D-772D-7CD2-B033FA262D4F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BAK Economics 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C2C4B6F-82E9-86F2-7373-F50F102E4852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7660684" cy="46488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Tourismus als Analyseschwerpunkt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CH" sz="1400" kern="0" dirty="0"/>
              <a:t>Seit 25 Jahren Kernthema von BAK Economics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CH" sz="1400" kern="0" dirty="0"/>
              <a:t>Fokus: Konjunkturprognosen, Prognose für den Schweizer Tourismus, internationale Wettbewerbsfähigkeit und Wirkungsanalysen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CH" sz="1400" kern="0" dirty="0"/>
              <a:t>Analyse von Performance &amp; Standortattraktivität touristischer Regionen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01E25B01-5751-8F47-6802-FEE7F6D54430}"/>
              </a:ext>
            </a:extLst>
          </p:cNvPr>
          <p:cNvGrpSpPr/>
          <p:nvPr/>
        </p:nvGrpSpPr>
        <p:grpSpPr>
          <a:xfrm>
            <a:off x="997284" y="3226055"/>
            <a:ext cx="9258957" cy="2826522"/>
            <a:chOff x="8293671" y="3306087"/>
            <a:chExt cx="8455849" cy="2826522"/>
          </a:xfrm>
        </p:grpSpPr>
        <p:pic>
          <p:nvPicPr>
            <p:cNvPr id="5" name="Picture 1">
              <a:extLst>
                <a:ext uri="{FF2B5EF4-FFF2-40B4-BE49-F238E27FC236}">
                  <a16:creationId xmlns:a16="http://schemas.microsoft.com/office/drawing/2014/main" id="{52092DA8-3569-AD96-FB20-2138DF537A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-1" b="2200"/>
            <a:stretch/>
          </p:blipFill>
          <p:spPr>
            <a:xfrm>
              <a:off x="8862946" y="3306087"/>
              <a:ext cx="1736497" cy="1727967"/>
            </a:xfrm>
            <a:prstGeom prst="rect">
              <a:avLst/>
            </a:prstGeom>
          </p:spPr>
        </p:pic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20D36856-D6EE-BE32-C254-5EF17A120A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032" t="4865" r="8687" b="7016"/>
            <a:stretch/>
          </p:blipFill>
          <p:spPr>
            <a:xfrm>
              <a:off x="14184075" y="3516232"/>
              <a:ext cx="1736497" cy="1726796"/>
            </a:xfrm>
            <a:prstGeom prst="rect">
              <a:avLst/>
            </a:prstGeom>
          </p:spPr>
        </p:pic>
        <p:sp>
          <p:nvSpPr>
            <p:cNvPr id="7" name="TextBox 3">
              <a:extLst>
                <a:ext uri="{FF2B5EF4-FFF2-40B4-BE49-F238E27FC236}">
                  <a16:creationId xmlns:a16="http://schemas.microsoft.com/office/drawing/2014/main" id="{9B4639D7-673B-C666-B959-0CC934516F7F}"/>
                </a:ext>
              </a:extLst>
            </p:cNvPr>
            <p:cNvSpPr txBox="1"/>
            <p:nvPr/>
          </p:nvSpPr>
          <p:spPr>
            <a:xfrm>
              <a:off x="8293671" y="5137483"/>
              <a:ext cx="29972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Unsere Welt ist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hyper-komplex</a:t>
              </a: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,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ändert sich rasend schnell</a:t>
              </a: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, mit einer schier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unendlichen Datenflut</a:t>
              </a:r>
              <a:endParaRPr kumimoji="0" lang="en-CH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endParaRPr>
            </a:p>
          </p:txBody>
        </p:sp>
        <p:sp>
          <p:nvSpPr>
            <p:cNvPr id="8" name="TextBox 4">
              <a:extLst>
                <a:ext uri="{FF2B5EF4-FFF2-40B4-BE49-F238E27FC236}">
                  <a16:creationId xmlns:a16="http://schemas.microsoft.com/office/drawing/2014/main" id="{3D35F971-E621-BAE8-A827-BF5043328EA9}"/>
                </a:ext>
              </a:extLst>
            </p:cNvPr>
            <p:cNvSpPr txBox="1"/>
            <p:nvPr/>
          </p:nvSpPr>
          <p:spPr>
            <a:xfrm>
              <a:off x="13211663" y="5393945"/>
              <a:ext cx="35378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BAK bringt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Klarheit</a:t>
              </a: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 in die Komplexität,</a:t>
              </a:r>
              <a:b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</a:b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liefert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konkrete und wertvolle Einblicke </a:t>
              </a:r>
              <a:r>
                <a:rPr kumimoji="0" lang="de-C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und </a:t>
              </a:r>
              <a:r>
                <a:rPr kumimoji="0" lang="de-C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Franklin Gothic Book"/>
                  <a:ea typeface="+mn-ea"/>
                  <a:cs typeface="+mn-cs"/>
                </a:rPr>
                <a:t>handlungsorientierte Empfehlungen</a:t>
              </a:r>
            </a:p>
          </p:txBody>
        </p:sp>
      </p:grpSp>
      <p:pic>
        <p:nvPicPr>
          <p:cNvPr id="9" name="Grafik 8">
            <a:extLst>
              <a:ext uri="{FF2B5EF4-FFF2-40B4-BE49-F238E27FC236}">
                <a16:creationId xmlns:a16="http://schemas.microsoft.com/office/drawing/2014/main" id="{C9FB7E79-3B6E-66B5-5087-3E02A7B78046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991838" y="360037"/>
            <a:ext cx="1800000" cy="2520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5748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17CE1-1C51-43E1-AD0D-7465F9CFA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1">
            <a:extLst>
              <a:ext uri="{FF2B5EF4-FFF2-40B4-BE49-F238E27FC236}">
                <a16:creationId xmlns:a16="http://schemas.microsoft.com/office/drawing/2014/main" id="{0449C031-0367-68BB-59B1-8BE9B287BE9F}"/>
              </a:ext>
            </a:extLst>
          </p:cNvPr>
          <p:cNvSpPr/>
          <p:nvPr/>
        </p:nvSpPr>
        <p:spPr>
          <a:xfrm rot="10800000">
            <a:off x="0" y="0"/>
            <a:ext cx="12192000" cy="6312346"/>
          </a:xfrm>
          <a:prstGeom prst="rect">
            <a:avLst/>
          </a:prstGeom>
          <a:gradFill flip="none" rotWithShape="1">
            <a:gsLst>
              <a:gs pos="19000">
                <a:schemeClr val="tx1"/>
              </a:gs>
              <a:gs pos="7000">
                <a:schemeClr val="bg2">
                  <a:lumMod val="10000"/>
                  <a:alpha val="0"/>
                </a:schemeClr>
              </a:gs>
            </a:gsLst>
            <a:lin ang="5400000" scaled="1"/>
            <a:tileRect/>
          </a:gradFill>
          <a:ln w="3175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H"/>
          </a:p>
        </p:txBody>
      </p:sp>
      <p:grpSp>
        <p:nvGrpSpPr>
          <p:cNvPr id="4" name="Group 17">
            <a:extLst>
              <a:ext uri="{FF2B5EF4-FFF2-40B4-BE49-F238E27FC236}">
                <a16:creationId xmlns:a16="http://schemas.microsoft.com/office/drawing/2014/main" id="{74C616FB-EF7F-19AC-1D83-C976573BC3F5}"/>
              </a:ext>
            </a:extLst>
          </p:cNvPr>
          <p:cNvGrpSpPr/>
          <p:nvPr/>
        </p:nvGrpSpPr>
        <p:grpSpPr>
          <a:xfrm>
            <a:off x="-2" y="-9929"/>
            <a:ext cx="12192000" cy="4109012"/>
            <a:chOff x="0" y="0"/>
            <a:chExt cx="12192000" cy="4109012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B1EEAE37-0289-3EF4-F21E-7500F37194CE}"/>
                </a:ext>
              </a:extLst>
            </p:cNvPr>
            <p:cNvSpPr/>
            <p:nvPr userDrawn="1"/>
          </p:nvSpPr>
          <p:spPr>
            <a:xfrm>
              <a:off x="0" y="0"/>
              <a:ext cx="12192000" cy="3180080"/>
            </a:xfrm>
            <a:prstGeom prst="rect">
              <a:avLst/>
            </a:prstGeom>
            <a:blipFill dpi="0" rotWithShape="1">
              <a:blip r:embed="rId3">
                <a:alphaModFix amt="45000"/>
                <a:duotone>
                  <a:prstClr val="black"/>
                  <a:schemeClr val="tx2">
                    <a:lumMod val="60000"/>
                    <a:lumOff val="40000"/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-23000"/>
                        </a14:imgEffect>
                        <a14:imgEffect>
                          <a14:brightnessContrast bright="32000" contrast="-29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t="-100682" b="-76199"/>
              </a:stretch>
            </a:blipFill>
            <a:ln w="31750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H"/>
            </a:p>
          </p:txBody>
        </p:sp>
        <p:sp>
          <p:nvSpPr>
            <p:cNvPr id="8" name="Rectangle 21">
              <a:extLst>
                <a:ext uri="{FF2B5EF4-FFF2-40B4-BE49-F238E27FC236}">
                  <a16:creationId xmlns:a16="http://schemas.microsoft.com/office/drawing/2014/main" id="{937ACB1F-6A23-CBD3-F27D-D20A8B0BA95D}"/>
                </a:ext>
              </a:extLst>
            </p:cNvPr>
            <p:cNvSpPr/>
            <p:nvPr userDrawn="1"/>
          </p:nvSpPr>
          <p:spPr>
            <a:xfrm rot="10800000">
              <a:off x="0" y="555584"/>
              <a:ext cx="12192000" cy="3553428"/>
            </a:xfrm>
            <a:prstGeom prst="rect">
              <a:avLst/>
            </a:prstGeom>
            <a:gradFill>
              <a:gsLst>
                <a:gs pos="86000">
                  <a:schemeClr val="tx1"/>
                </a:gs>
                <a:gs pos="7000">
                  <a:schemeClr val="bg2">
                    <a:lumMod val="10000"/>
                    <a:alpha val="0"/>
                  </a:schemeClr>
                </a:gs>
              </a:gsLst>
              <a:lin ang="16200000" scaled="1"/>
            </a:gradFill>
            <a:ln w="31750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H"/>
            </a:p>
          </p:txBody>
        </p:sp>
      </p:grp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C821328-5D2F-DCB8-475C-707D40DD380A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42E82FD-360F-DB73-649B-CC3D969769E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3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6" name="Untertitel 2">
            <a:extLst>
              <a:ext uri="{FF2B5EF4-FFF2-40B4-BE49-F238E27FC236}">
                <a16:creationId xmlns:a16="http://schemas.microsoft.com/office/drawing/2014/main" id="{040B0815-75A4-F021-361E-5B162AC5986F}"/>
              </a:ext>
            </a:extLst>
          </p:cNvPr>
          <p:cNvSpPr txBox="1">
            <a:spLocks/>
          </p:cNvSpPr>
          <p:nvPr/>
        </p:nvSpPr>
        <p:spPr>
          <a:xfrm>
            <a:off x="6096000" y="2006640"/>
            <a:ext cx="5961289" cy="13330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DE" sz="1400" kern="0" dirty="0"/>
          </a:p>
        </p:txBody>
      </p:sp>
      <p:sp>
        <p:nvSpPr>
          <p:cNvPr id="37" name="Untertitel 2">
            <a:extLst>
              <a:ext uri="{FF2B5EF4-FFF2-40B4-BE49-F238E27FC236}">
                <a16:creationId xmlns:a16="http://schemas.microsoft.com/office/drawing/2014/main" id="{56A241E6-9613-8DD8-83EF-60C4FC325E3B}"/>
              </a:ext>
            </a:extLst>
          </p:cNvPr>
          <p:cNvSpPr txBox="1">
            <a:spLocks/>
          </p:cNvSpPr>
          <p:nvPr/>
        </p:nvSpPr>
        <p:spPr>
          <a:xfrm>
            <a:off x="6095999" y="1401408"/>
            <a:ext cx="5681031" cy="3820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600" kern="0" dirty="0">
              <a:latin typeface="+mj-lt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3486CF9A-A6C0-41B0-943A-8A4986AA36E6}"/>
              </a:ext>
            </a:extLst>
          </p:cNvPr>
          <p:cNvSpPr/>
          <p:nvPr/>
        </p:nvSpPr>
        <p:spPr>
          <a:xfrm>
            <a:off x="0" y="444939"/>
            <a:ext cx="119024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Avenir LT Std 65 Medium" panose="020B0803020203020204" pitchFamily="34" charset="0"/>
                <a:ea typeface="Open Sans" panose="020B0606030504020204" pitchFamily="34" charset="0"/>
                <a:cs typeface="Space Grotesk" pitchFamily="2" charset="0"/>
              </a:rPr>
              <a:t>Lösung</a:t>
            </a:r>
          </a:p>
        </p:txBody>
      </p:sp>
      <p:sp>
        <p:nvSpPr>
          <p:cNvPr id="11" name="Textfeld 16">
            <a:extLst>
              <a:ext uri="{FF2B5EF4-FFF2-40B4-BE49-F238E27FC236}">
                <a16:creationId xmlns:a16="http://schemas.microsoft.com/office/drawing/2014/main" id="{59907BF4-29B6-8E4B-4F9F-F343D8CD8871}"/>
              </a:ext>
            </a:extLst>
          </p:cNvPr>
          <p:cNvSpPr txBox="1"/>
          <p:nvPr/>
        </p:nvSpPr>
        <p:spPr>
          <a:xfrm>
            <a:off x="-2" y="1191434"/>
            <a:ext cx="119024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Avenir LT Std 55 Roman" panose="020B0503020203020204" pitchFamily="34" charset="0"/>
              </a:rPr>
              <a:t>Eine einzigartige Kombination aus Wissen, Daten und Technologie.</a:t>
            </a:r>
          </a:p>
        </p:txBody>
      </p:sp>
      <p:grpSp>
        <p:nvGrpSpPr>
          <p:cNvPr id="12" name="Google Shape;1142;p10">
            <a:extLst>
              <a:ext uri="{FF2B5EF4-FFF2-40B4-BE49-F238E27FC236}">
                <a16:creationId xmlns:a16="http://schemas.microsoft.com/office/drawing/2014/main" id="{BE20FF9D-2DB7-89F8-4F13-F37E4F75B5C3}"/>
              </a:ext>
            </a:extLst>
          </p:cNvPr>
          <p:cNvGrpSpPr/>
          <p:nvPr/>
        </p:nvGrpSpPr>
        <p:grpSpPr>
          <a:xfrm>
            <a:off x="424854" y="1788676"/>
            <a:ext cx="11399449" cy="3845669"/>
            <a:chOff x="1176517" y="2900572"/>
            <a:chExt cx="10132529" cy="3185471"/>
          </a:xfrm>
        </p:grpSpPr>
        <p:grpSp>
          <p:nvGrpSpPr>
            <p:cNvPr id="13" name="Google Shape;1143;p10">
              <a:extLst>
                <a:ext uri="{FF2B5EF4-FFF2-40B4-BE49-F238E27FC236}">
                  <a16:creationId xmlns:a16="http://schemas.microsoft.com/office/drawing/2014/main" id="{FBD83604-2A6A-6682-4211-FFD0C232A7B8}"/>
                </a:ext>
              </a:extLst>
            </p:cNvPr>
            <p:cNvGrpSpPr/>
            <p:nvPr/>
          </p:nvGrpSpPr>
          <p:grpSpPr>
            <a:xfrm>
              <a:off x="1176517" y="2900572"/>
              <a:ext cx="10132529" cy="3185471"/>
              <a:chOff x="1053687" y="2726401"/>
              <a:chExt cx="10132529" cy="3185471"/>
            </a:xfrm>
          </p:grpSpPr>
          <p:sp>
            <p:nvSpPr>
              <p:cNvPr id="15" name="Google Shape;1144;p10">
                <a:extLst>
                  <a:ext uri="{FF2B5EF4-FFF2-40B4-BE49-F238E27FC236}">
                    <a16:creationId xmlns:a16="http://schemas.microsoft.com/office/drawing/2014/main" id="{1AD4F60C-E836-EA6C-8BE6-E0F15AC726CA}"/>
                  </a:ext>
                </a:extLst>
              </p:cNvPr>
              <p:cNvSpPr/>
              <p:nvPr/>
            </p:nvSpPr>
            <p:spPr>
              <a:xfrm>
                <a:off x="6779377" y="2828098"/>
                <a:ext cx="2256642" cy="8412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>
                  <a:buClr>
                    <a:srgbClr val="7B05FF"/>
                  </a:buClr>
                  <a:buSzPts val="1200"/>
                </a:pPr>
                <a:r>
                  <a:rPr lang="de-DE" b="1" dirty="0">
                    <a:solidFill>
                      <a:schemeClr val="bg1"/>
                    </a:solidFill>
                    <a:latin typeface="Avenir LT Std 55 Roman" panose="020B0503020203020204" pitchFamily="34" charset="0"/>
                    <a:ea typeface="Poppins SemiBold"/>
                    <a:cs typeface="Poppins SemiBold"/>
                    <a:sym typeface="Poppins SemiBold"/>
                  </a:rPr>
                  <a:t>Wissen</a:t>
                </a:r>
              </a:p>
              <a:p>
                <a:pPr lvl="0">
                  <a:buClr>
                    <a:srgbClr val="7B05FF"/>
                  </a:buClr>
                  <a:buSzPts val="1200"/>
                </a:pPr>
                <a:r>
                  <a:rPr lang="de-CH" sz="1400" dirty="0">
                    <a:solidFill>
                      <a:schemeClr val="bg1"/>
                    </a:solidFill>
                    <a:latin typeface="Avenir Book" panose="02000503020000020003" pitchFamily="2" charset="0"/>
                    <a:cs typeface="Poppins SemiBold"/>
                    <a:sym typeface="Poppins SemiBold"/>
                  </a:rPr>
                  <a:t>Analyse, Studien und </a:t>
                </a:r>
                <a:br>
                  <a:rPr lang="de-CH" sz="1400" dirty="0">
                    <a:solidFill>
                      <a:schemeClr val="bg1"/>
                    </a:solidFill>
                    <a:latin typeface="Avenir Book" panose="02000503020000020003" pitchFamily="2" charset="0"/>
                    <a:cs typeface="Poppins SemiBold"/>
                    <a:sym typeface="Poppins SemiBold"/>
                  </a:rPr>
                </a:br>
                <a:r>
                  <a:rPr lang="LID4096" sz="1400" dirty="0">
                    <a:solidFill>
                      <a:schemeClr val="bg1"/>
                    </a:solidFill>
                    <a:latin typeface="Avenir Book" panose="02000503020000020003" pitchFamily="2" charset="0"/>
                    <a:cs typeface="Poppins SemiBold"/>
                    <a:sym typeface="Poppins SemiBold"/>
                  </a:rPr>
                  <a:t>Beratung für spezifische Kundenanforderungen.</a:t>
                </a:r>
              </a:p>
            </p:txBody>
          </p:sp>
          <p:sp>
            <p:nvSpPr>
              <p:cNvPr id="16" name="Google Shape;1145;p10">
                <a:extLst>
                  <a:ext uri="{FF2B5EF4-FFF2-40B4-BE49-F238E27FC236}">
                    <a16:creationId xmlns:a16="http://schemas.microsoft.com/office/drawing/2014/main" id="{F8D2747E-0C5D-2833-A222-0CE34C01CCB6}"/>
                  </a:ext>
                </a:extLst>
              </p:cNvPr>
              <p:cNvSpPr/>
              <p:nvPr/>
            </p:nvSpPr>
            <p:spPr>
              <a:xfrm>
                <a:off x="7913214" y="4622232"/>
                <a:ext cx="3273002" cy="119818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>
                  <a:buClr>
                    <a:srgbClr val="7B05FF"/>
                  </a:buClr>
                  <a:buSzPts val="1200"/>
                </a:pPr>
                <a:r>
                  <a:rPr lang="de-DE" b="1" dirty="0">
                    <a:solidFill>
                      <a:schemeClr val="bg1"/>
                    </a:solidFill>
                    <a:latin typeface="Avenir LT Std 55 Roman" panose="020B0503020203020204" pitchFamily="34" charset="0"/>
                    <a:cs typeface="Poppins SemiBold"/>
                    <a:sym typeface="Poppins SemiBold"/>
                  </a:rPr>
                  <a:t>Daten</a:t>
                </a:r>
              </a:p>
              <a:p>
                <a:pPr>
                  <a:buClr>
                    <a:srgbClr val="7B05FF"/>
                  </a:buClr>
                  <a:buSzPts val="1200"/>
                </a:pPr>
                <a:r>
                  <a:rPr lang="de-DE" sz="1400" dirty="0">
                    <a:solidFill>
                      <a:schemeClr val="bg1"/>
                    </a:solidFill>
                    <a:latin typeface="Avenir LT Std 55 Roman" panose="020B0503020203020204" pitchFamily="34" charset="0"/>
                    <a:cs typeface="Poppins SemiBold"/>
                    <a:sym typeface="Poppins SemiBold"/>
                  </a:rPr>
                  <a:t>Bereitstellung von wirtschaftlichen und marktrelevanten Daten, inklusive detaillierter Mikrodaten. Aufgrund der Historie und Reputation hat BAK einen Zugang zu proprietären Daten. </a:t>
                </a:r>
                <a:endParaRPr sz="1400" dirty="0">
                  <a:solidFill>
                    <a:schemeClr val="bg1"/>
                  </a:solidFill>
                  <a:latin typeface="Avenir LT Std 55 Roman" panose="020B0503020203020204" pitchFamily="34" charset="0"/>
                  <a:cs typeface="Poppins SemiBold"/>
                </a:endParaRPr>
              </a:p>
            </p:txBody>
          </p:sp>
          <p:sp>
            <p:nvSpPr>
              <p:cNvPr id="17" name="Google Shape;1146;p10">
                <a:extLst>
                  <a:ext uri="{FF2B5EF4-FFF2-40B4-BE49-F238E27FC236}">
                    <a16:creationId xmlns:a16="http://schemas.microsoft.com/office/drawing/2014/main" id="{90D2277D-3708-2582-CEAB-A5D3C2C09F17}"/>
                  </a:ext>
                </a:extLst>
              </p:cNvPr>
              <p:cNvSpPr/>
              <p:nvPr/>
            </p:nvSpPr>
            <p:spPr>
              <a:xfrm>
                <a:off x="1053687" y="4711460"/>
                <a:ext cx="3225100" cy="101972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 algn="r">
                  <a:buClr>
                    <a:srgbClr val="7B05FF"/>
                  </a:buClr>
                  <a:buSzPts val="1300"/>
                </a:pPr>
                <a:r>
                  <a:rPr lang="de-DE" b="1" dirty="0">
                    <a:solidFill>
                      <a:schemeClr val="bg1"/>
                    </a:solidFill>
                    <a:latin typeface="Avenir LT Std 55 Roman" panose="020B0503020203020204" pitchFamily="34" charset="0"/>
                    <a:cs typeface="Poppins SemiBold"/>
                    <a:sym typeface="Poppins SemiBold"/>
                  </a:rPr>
                  <a:t>Technologie</a:t>
                </a:r>
              </a:p>
              <a:p>
                <a:pPr lvl="0" algn="r">
                  <a:buClr>
                    <a:srgbClr val="7B05FF"/>
                  </a:buClr>
                  <a:buSzPts val="1300"/>
                </a:pPr>
                <a:r>
                  <a:rPr lang="de-DE" sz="1400" dirty="0">
                    <a:solidFill>
                      <a:schemeClr val="bg1"/>
                    </a:solidFill>
                    <a:latin typeface="Avenir LT Std 55 Roman" panose="020B0503020203020204" pitchFamily="34" charset="0"/>
                    <a:cs typeface="Poppins SemiBold"/>
                    <a:sym typeface="Poppins SemiBold"/>
                  </a:rPr>
                  <a:t>Software/KI/LLM/NLP basierte Tools wie EcoProfit, BAKboard und Gemeinde Navigator zur Unterstützung von Entscheidungsprozessen</a:t>
                </a:r>
                <a:r>
                  <a:rPr lang="de-DE" sz="1300" dirty="0">
                    <a:solidFill>
                      <a:schemeClr val="bg1"/>
                    </a:solidFill>
                    <a:latin typeface="Avenir LT Std 55 Roman" panose="020B0503020203020204" pitchFamily="34" charset="0"/>
                    <a:ea typeface="Poppins SemiBold"/>
                    <a:cs typeface="Poppins SemiBold"/>
                    <a:sym typeface="Poppins SemiBold"/>
                  </a:rPr>
                  <a:t>.</a:t>
                </a:r>
              </a:p>
            </p:txBody>
          </p:sp>
          <p:grpSp>
            <p:nvGrpSpPr>
              <p:cNvPr id="18" name="Google Shape;1147;p10">
                <a:extLst>
                  <a:ext uri="{FF2B5EF4-FFF2-40B4-BE49-F238E27FC236}">
                    <a16:creationId xmlns:a16="http://schemas.microsoft.com/office/drawing/2014/main" id="{F1EEE7F0-5794-7515-F333-7109865DBA4D}"/>
                  </a:ext>
                </a:extLst>
              </p:cNvPr>
              <p:cNvGrpSpPr/>
              <p:nvPr/>
            </p:nvGrpSpPr>
            <p:grpSpPr>
              <a:xfrm>
                <a:off x="4311162" y="2726401"/>
                <a:ext cx="3569677" cy="3185471"/>
                <a:chOff x="4311162" y="2726401"/>
                <a:chExt cx="3569677" cy="3185471"/>
              </a:xfrm>
            </p:grpSpPr>
            <p:sp>
              <p:nvSpPr>
                <p:cNvPr id="19" name="Google Shape;1148;p10">
                  <a:extLst>
                    <a:ext uri="{FF2B5EF4-FFF2-40B4-BE49-F238E27FC236}">
                      <a16:creationId xmlns:a16="http://schemas.microsoft.com/office/drawing/2014/main" id="{23F1494F-E9A2-D475-3702-F2E56864A666}"/>
                    </a:ext>
                  </a:extLst>
                </p:cNvPr>
                <p:cNvSpPr/>
                <p:nvPr/>
              </p:nvSpPr>
              <p:spPr>
                <a:xfrm>
                  <a:off x="4856817" y="2726401"/>
                  <a:ext cx="1866227" cy="21550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83" h="925" extrusionOk="0">
                      <a:moveTo>
                        <a:pt x="300" y="925"/>
                      </a:moveTo>
                      <a:cubicBezTo>
                        <a:pt x="266" y="908"/>
                        <a:pt x="228" y="887"/>
                        <a:pt x="183" y="860"/>
                      </a:cubicBezTo>
                      <a:cubicBezTo>
                        <a:pt x="182" y="860"/>
                        <a:pt x="180" y="859"/>
                        <a:pt x="180" y="859"/>
                      </a:cubicBezTo>
                      <a:cubicBezTo>
                        <a:pt x="136" y="832"/>
                        <a:pt x="86" y="819"/>
                        <a:pt x="34" y="819"/>
                      </a:cubicBezTo>
                      <a:cubicBezTo>
                        <a:pt x="23" y="819"/>
                        <a:pt x="11" y="819"/>
                        <a:pt x="0" y="821"/>
                      </a:cubicBezTo>
                      <a:cubicBezTo>
                        <a:pt x="225" y="684"/>
                        <a:pt x="265" y="579"/>
                        <a:pt x="257" y="270"/>
                      </a:cubicBezTo>
                      <a:cubicBezTo>
                        <a:pt x="257" y="267"/>
                        <a:pt x="257" y="267"/>
                        <a:pt x="257" y="267"/>
                      </a:cubicBezTo>
                      <a:cubicBezTo>
                        <a:pt x="257" y="266"/>
                        <a:pt x="257" y="264"/>
                        <a:pt x="257" y="263"/>
                      </a:cubicBezTo>
                      <a:cubicBezTo>
                        <a:pt x="257" y="118"/>
                        <a:pt x="375" y="0"/>
                        <a:pt x="520" y="0"/>
                      </a:cubicBezTo>
                      <a:cubicBezTo>
                        <a:pt x="665" y="0"/>
                        <a:pt x="783" y="118"/>
                        <a:pt x="783" y="263"/>
                      </a:cubicBezTo>
                      <a:cubicBezTo>
                        <a:pt x="783" y="360"/>
                        <a:pt x="730" y="449"/>
                        <a:pt x="644" y="495"/>
                      </a:cubicBezTo>
                      <a:cubicBezTo>
                        <a:pt x="404" y="625"/>
                        <a:pt x="318" y="708"/>
                        <a:pt x="300" y="925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>
                        <a:lumMod val="40000"/>
                        <a:lumOff val="60000"/>
                        <a:alpha val="35000"/>
                      </a:schemeClr>
                    </a:gs>
                    <a:gs pos="100000">
                      <a:srgbClr val="6DD9FF">
                        <a:alpha val="34901"/>
                      </a:srgbClr>
                    </a:gs>
                  </a:gsLst>
                  <a:lin ang="2700000" scaled="0"/>
                </a:gradFill>
                <a:ln w="12700" cap="flat" cmpd="sng">
                  <a:solidFill>
                    <a:srgbClr val="F5F7FC">
                      <a:alpha val="60000"/>
                    </a:srgbClr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effectLst>
                  <a:outerShdw blurRad="393700" dist="127000" dir="5400000" algn="t" rotWithShape="0">
                    <a:srgbClr val="8014E2">
                      <a:alpha val="22745"/>
                    </a:srgbClr>
                  </a:outerShdw>
                </a:effectLst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endParaRPr sz="1800" b="0" i="0" u="none" strike="noStrike" cap="none">
                    <a:solidFill>
                      <a:schemeClr val="bg1"/>
                    </a:solidFill>
                    <a:latin typeface="Avenir LT Std 55 Roman" panose="020B0503020203020204" pitchFamily="34" charset="0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0" name="Google Shape;1149;p10">
                  <a:extLst>
                    <a:ext uri="{FF2B5EF4-FFF2-40B4-BE49-F238E27FC236}">
                      <a16:creationId xmlns:a16="http://schemas.microsoft.com/office/drawing/2014/main" id="{82272A0E-9DC6-402A-F9B7-D8E2F5EBB439}"/>
                    </a:ext>
                  </a:extLst>
                </p:cNvPr>
                <p:cNvSpPr/>
                <p:nvPr/>
              </p:nvSpPr>
              <p:spPr>
                <a:xfrm>
                  <a:off x="6146439" y="3595168"/>
                  <a:ext cx="1734400" cy="228864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28" h="982" extrusionOk="0">
                      <a:moveTo>
                        <a:pt x="465" y="982"/>
                      </a:moveTo>
                      <a:cubicBezTo>
                        <a:pt x="320" y="982"/>
                        <a:pt x="202" y="864"/>
                        <a:pt x="202" y="719"/>
                      </a:cubicBezTo>
                      <a:cubicBezTo>
                        <a:pt x="202" y="718"/>
                        <a:pt x="202" y="717"/>
                        <a:pt x="202" y="717"/>
                      </a:cubicBezTo>
                      <a:cubicBezTo>
                        <a:pt x="202" y="715"/>
                        <a:pt x="202" y="714"/>
                        <a:pt x="202" y="713"/>
                      </a:cubicBezTo>
                      <a:cubicBezTo>
                        <a:pt x="207" y="443"/>
                        <a:pt x="178" y="329"/>
                        <a:pt x="0" y="208"/>
                      </a:cubicBezTo>
                      <a:cubicBezTo>
                        <a:pt x="31" y="188"/>
                        <a:pt x="68" y="166"/>
                        <a:pt x="113" y="142"/>
                      </a:cubicBezTo>
                      <a:cubicBezTo>
                        <a:pt x="114" y="141"/>
                        <a:pt x="115" y="141"/>
                        <a:pt x="116" y="140"/>
                      </a:cubicBezTo>
                      <a:cubicBezTo>
                        <a:pt x="117" y="140"/>
                        <a:pt x="117" y="140"/>
                        <a:pt x="117" y="140"/>
                      </a:cubicBezTo>
                      <a:cubicBezTo>
                        <a:pt x="119" y="138"/>
                        <a:pt x="121" y="137"/>
                        <a:pt x="123" y="136"/>
                      </a:cubicBezTo>
                      <a:cubicBezTo>
                        <a:pt x="125" y="135"/>
                        <a:pt x="126" y="134"/>
                        <a:pt x="128" y="133"/>
                      </a:cubicBezTo>
                      <a:cubicBezTo>
                        <a:pt x="130" y="132"/>
                        <a:pt x="132" y="131"/>
                        <a:pt x="134" y="129"/>
                      </a:cubicBezTo>
                      <a:cubicBezTo>
                        <a:pt x="135" y="129"/>
                        <a:pt x="135" y="129"/>
                        <a:pt x="135" y="129"/>
                      </a:cubicBezTo>
                      <a:cubicBezTo>
                        <a:pt x="136" y="128"/>
                        <a:pt x="137" y="128"/>
                        <a:pt x="138" y="127"/>
                      </a:cubicBezTo>
                      <a:cubicBezTo>
                        <a:pt x="141" y="125"/>
                        <a:pt x="144" y="123"/>
                        <a:pt x="147" y="121"/>
                      </a:cubicBezTo>
                      <a:cubicBezTo>
                        <a:pt x="148" y="120"/>
                        <a:pt x="149" y="119"/>
                        <a:pt x="150" y="118"/>
                      </a:cubicBezTo>
                      <a:cubicBezTo>
                        <a:pt x="152" y="116"/>
                        <a:pt x="155" y="115"/>
                        <a:pt x="157" y="113"/>
                      </a:cubicBezTo>
                      <a:cubicBezTo>
                        <a:pt x="160" y="111"/>
                        <a:pt x="160" y="111"/>
                        <a:pt x="160" y="111"/>
                      </a:cubicBezTo>
                      <a:cubicBezTo>
                        <a:pt x="163" y="108"/>
                        <a:pt x="166" y="106"/>
                        <a:pt x="169" y="103"/>
                      </a:cubicBezTo>
                      <a:cubicBezTo>
                        <a:pt x="170" y="101"/>
                        <a:pt x="170" y="101"/>
                        <a:pt x="170" y="101"/>
                      </a:cubicBezTo>
                      <a:cubicBezTo>
                        <a:pt x="173" y="99"/>
                        <a:pt x="175" y="97"/>
                        <a:pt x="178" y="95"/>
                      </a:cubicBezTo>
                      <a:cubicBezTo>
                        <a:pt x="180" y="93"/>
                        <a:pt x="180" y="93"/>
                        <a:pt x="180" y="93"/>
                      </a:cubicBezTo>
                      <a:cubicBezTo>
                        <a:pt x="186" y="87"/>
                        <a:pt x="191" y="81"/>
                        <a:pt x="197" y="74"/>
                      </a:cubicBezTo>
                      <a:cubicBezTo>
                        <a:pt x="198" y="73"/>
                        <a:pt x="198" y="73"/>
                        <a:pt x="198" y="73"/>
                      </a:cubicBezTo>
                      <a:cubicBezTo>
                        <a:pt x="216" y="51"/>
                        <a:pt x="231" y="26"/>
                        <a:pt x="242" y="0"/>
                      </a:cubicBezTo>
                      <a:cubicBezTo>
                        <a:pt x="250" y="257"/>
                        <a:pt x="321" y="343"/>
                        <a:pt x="588" y="486"/>
                      </a:cubicBezTo>
                      <a:cubicBezTo>
                        <a:pt x="674" y="532"/>
                        <a:pt x="728" y="621"/>
                        <a:pt x="728" y="719"/>
                      </a:cubicBezTo>
                      <a:cubicBezTo>
                        <a:pt x="728" y="864"/>
                        <a:pt x="610" y="982"/>
                        <a:pt x="465" y="98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>
                        <a:lumMod val="40000"/>
                        <a:lumOff val="60000"/>
                        <a:alpha val="35000"/>
                      </a:schemeClr>
                    </a:gs>
                    <a:gs pos="100000">
                      <a:srgbClr val="6DD9FF">
                        <a:alpha val="34901"/>
                      </a:srgbClr>
                    </a:gs>
                  </a:gsLst>
                  <a:lin ang="2700000" scaled="0"/>
                </a:gradFill>
                <a:ln w="12700" cap="flat" cmpd="sng">
                  <a:solidFill>
                    <a:srgbClr val="F5F7FC">
                      <a:alpha val="60000"/>
                    </a:srgbClr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effectLst>
                  <a:outerShdw blurRad="393700" dist="127000" dir="5400000" algn="t" rotWithShape="0">
                    <a:srgbClr val="8014E2">
                      <a:alpha val="22745"/>
                    </a:srgbClr>
                  </a:outerShdw>
                </a:effectLst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endParaRPr sz="1800" b="0" i="0" u="none" strike="noStrike" cap="none">
                    <a:solidFill>
                      <a:schemeClr val="bg1"/>
                    </a:solidFill>
                    <a:latin typeface="Avenir LT Std 55 Roman" panose="020B0503020203020204" pitchFamily="34" charset="0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1" name="Google Shape;1150;p10">
                  <a:extLst>
                    <a:ext uri="{FF2B5EF4-FFF2-40B4-BE49-F238E27FC236}">
                      <a16:creationId xmlns:a16="http://schemas.microsoft.com/office/drawing/2014/main" id="{FCDC3433-01F2-A846-CBDE-74CA0B1ED72F}"/>
                    </a:ext>
                  </a:extLst>
                </p:cNvPr>
                <p:cNvSpPr/>
                <p:nvPr/>
              </p:nvSpPr>
              <p:spPr>
                <a:xfrm>
                  <a:off x="4311162" y="4686173"/>
                  <a:ext cx="2401565" cy="12256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8" h="526" extrusionOk="0">
                      <a:moveTo>
                        <a:pt x="263" y="526"/>
                      </a:moveTo>
                      <a:cubicBezTo>
                        <a:pt x="118" y="526"/>
                        <a:pt x="0" y="408"/>
                        <a:pt x="0" y="263"/>
                      </a:cubicBezTo>
                      <a:cubicBezTo>
                        <a:pt x="0" y="118"/>
                        <a:pt x="118" y="0"/>
                        <a:pt x="263" y="0"/>
                      </a:cubicBezTo>
                      <a:cubicBezTo>
                        <a:pt x="311" y="0"/>
                        <a:pt x="357" y="13"/>
                        <a:pt x="398" y="37"/>
                      </a:cubicBezTo>
                      <a:cubicBezTo>
                        <a:pt x="400" y="38"/>
                        <a:pt x="400" y="38"/>
                        <a:pt x="400" y="38"/>
                      </a:cubicBezTo>
                      <a:cubicBezTo>
                        <a:pt x="535" y="119"/>
                        <a:pt x="640" y="168"/>
                        <a:pt x="744" y="168"/>
                      </a:cubicBezTo>
                      <a:cubicBezTo>
                        <a:pt x="806" y="168"/>
                        <a:pt x="869" y="151"/>
                        <a:pt x="948" y="112"/>
                      </a:cubicBezTo>
                      <a:cubicBezTo>
                        <a:pt x="950" y="149"/>
                        <a:pt x="950" y="192"/>
                        <a:pt x="949" y="245"/>
                      </a:cubicBezTo>
                      <a:cubicBezTo>
                        <a:pt x="949" y="247"/>
                        <a:pt x="949" y="247"/>
                        <a:pt x="949" y="247"/>
                      </a:cubicBezTo>
                      <a:cubicBezTo>
                        <a:pt x="949" y="248"/>
                        <a:pt x="949" y="249"/>
                        <a:pt x="949" y="251"/>
                      </a:cubicBezTo>
                      <a:cubicBezTo>
                        <a:pt x="949" y="315"/>
                        <a:pt x="970" y="375"/>
                        <a:pt x="1008" y="424"/>
                      </a:cubicBezTo>
                      <a:cubicBezTo>
                        <a:pt x="914" y="375"/>
                        <a:pt x="834" y="345"/>
                        <a:pt x="754" y="345"/>
                      </a:cubicBezTo>
                      <a:cubicBezTo>
                        <a:pt x="647" y="345"/>
                        <a:pt x="545" y="397"/>
                        <a:pt x="404" y="486"/>
                      </a:cubicBezTo>
                      <a:cubicBezTo>
                        <a:pt x="362" y="512"/>
                        <a:pt x="313" y="526"/>
                        <a:pt x="263" y="526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>
                        <a:lumMod val="40000"/>
                        <a:lumOff val="60000"/>
                        <a:alpha val="35000"/>
                      </a:schemeClr>
                    </a:gs>
                    <a:gs pos="100000">
                      <a:srgbClr val="6DD9FF">
                        <a:alpha val="34901"/>
                      </a:srgbClr>
                    </a:gs>
                  </a:gsLst>
                  <a:lin ang="2700000" scaled="0"/>
                </a:gradFill>
                <a:ln w="12700" cap="flat" cmpd="sng">
                  <a:solidFill>
                    <a:srgbClr val="F5F7FC">
                      <a:alpha val="60000"/>
                    </a:srgbClr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effectLst>
                  <a:outerShdw blurRad="393700" dist="127000" dir="5400000" algn="t" rotWithShape="0">
                    <a:srgbClr val="8014E2">
                      <a:alpha val="22745"/>
                    </a:srgbClr>
                  </a:outerShdw>
                </a:effectLst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endParaRPr sz="1800" b="0" i="0" u="none" strike="noStrike" cap="none">
                    <a:solidFill>
                      <a:schemeClr val="bg1"/>
                    </a:solidFill>
                    <a:latin typeface="Avenir LT Std 55 Roman" panose="020B0503020203020204" pitchFamily="34" charset="0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2" name="Google Shape;1151;p10">
                  <a:extLst>
                    <a:ext uri="{FF2B5EF4-FFF2-40B4-BE49-F238E27FC236}">
                      <a16:creationId xmlns:a16="http://schemas.microsoft.com/office/drawing/2014/main" id="{1D5F435B-77F9-F58A-E9C4-7F793E013DDD}"/>
                    </a:ext>
                  </a:extLst>
                </p:cNvPr>
                <p:cNvSpPr/>
                <p:nvPr/>
              </p:nvSpPr>
              <p:spPr>
                <a:xfrm>
                  <a:off x="6745102" y="4791761"/>
                  <a:ext cx="1023968" cy="954233"/>
                </a:xfrm>
                <a:prstGeom prst="ellipse">
                  <a:avLst/>
                </a:prstGeom>
                <a:solidFill>
                  <a:srgbClr val="0070C0"/>
                </a:solidFill>
                <a:ln w="76200" cap="flat" cmpd="sng">
                  <a:solidFill>
                    <a:schemeClr val="lt1">
                      <a:alpha val="44705"/>
                    </a:schemeClr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effectLst>
                  <a:outerShdw blurRad="165100" dist="114300" dir="5400000" algn="t" rotWithShape="0">
                    <a:schemeClr val="tx2">
                      <a:lumMod val="60000"/>
                      <a:lumOff val="40000"/>
                      <a:alpha val="40000"/>
                    </a:schemeClr>
                  </a:outerShdw>
                </a:effectLst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endParaRPr sz="1800" b="0" i="0" u="none" strike="noStrike" cap="none">
                    <a:solidFill>
                      <a:schemeClr val="bg1"/>
                    </a:solidFill>
                    <a:latin typeface="Avenir LT Std 55 Roman" panose="020B0503020203020204" pitchFamily="34" charset="0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3" name="Google Shape;1152;p10">
                  <a:extLst>
                    <a:ext uri="{FF2B5EF4-FFF2-40B4-BE49-F238E27FC236}">
                      <a16:creationId xmlns:a16="http://schemas.microsoft.com/office/drawing/2014/main" id="{44B998CA-1827-396C-1932-2D1A577C622E}"/>
                    </a:ext>
                  </a:extLst>
                </p:cNvPr>
                <p:cNvSpPr/>
                <p:nvPr/>
              </p:nvSpPr>
              <p:spPr>
                <a:xfrm>
                  <a:off x="4444137" y="4822546"/>
                  <a:ext cx="1023968" cy="954233"/>
                </a:xfrm>
                <a:prstGeom prst="ellipse">
                  <a:avLst/>
                </a:prstGeom>
                <a:solidFill>
                  <a:srgbClr val="0070C0"/>
                </a:solidFill>
                <a:ln w="76200" cap="flat" cmpd="sng">
                  <a:solidFill>
                    <a:schemeClr val="lt1">
                      <a:alpha val="44705"/>
                    </a:schemeClr>
                  </a:solidFill>
                  <a:prstDash val="solid"/>
                  <a:miter lim="800000"/>
                  <a:headEnd type="none" w="sm" len="sm"/>
                  <a:tailEnd type="none" w="sm" len="sm"/>
                </a:ln>
                <a:effectLst>
                  <a:outerShdw blurRad="165100" dist="114300" dir="5400000" algn="t" rotWithShape="0">
                    <a:schemeClr val="tx2">
                      <a:lumMod val="60000"/>
                      <a:lumOff val="40000"/>
                      <a:alpha val="40000"/>
                    </a:schemeClr>
                  </a:outerShdw>
                </a:effectLst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lt1"/>
                    </a:buClr>
                    <a:buSzPts val="1800"/>
                    <a:buFont typeface="Calibri"/>
                    <a:buNone/>
                  </a:pPr>
                  <a:endParaRPr sz="1800" b="0" i="0" u="none" strike="noStrike" cap="none">
                    <a:solidFill>
                      <a:schemeClr val="bg1"/>
                    </a:solidFill>
                    <a:latin typeface="Avenir LT Std 55 Roman" panose="020B0503020203020204" pitchFamily="34" charset="0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sp>
          <p:nvSpPr>
            <p:cNvPr id="14" name="Google Shape;1155;p10">
              <a:extLst>
                <a:ext uri="{FF2B5EF4-FFF2-40B4-BE49-F238E27FC236}">
                  <a16:creationId xmlns:a16="http://schemas.microsoft.com/office/drawing/2014/main" id="{233B22BB-C8C4-A82B-D5A6-E9B788545ABB}"/>
                </a:ext>
              </a:extLst>
            </p:cNvPr>
            <p:cNvSpPr/>
            <p:nvPr/>
          </p:nvSpPr>
          <p:spPr>
            <a:xfrm>
              <a:off x="5705554" y="3028530"/>
              <a:ext cx="1023968" cy="954232"/>
            </a:xfrm>
            <a:prstGeom prst="ellipse">
              <a:avLst/>
            </a:prstGeom>
            <a:solidFill>
              <a:srgbClr val="0070C0"/>
            </a:solidFill>
            <a:ln w="76200" cap="flat" cmpd="sng">
              <a:solidFill>
                <a:schemeClr val="lt1">
                  <a:alpha val="44705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165100" dist="114300" dir="5400000" algn="t" rotWithShape="0">
                <a:schemeClr val="tx2">
                  <a:lumMod val="60000"/>
                  <a:lumOff val="40000"/>
                  <a:alpha val="4000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bg1"/>
                </a:solidFill>
                <a:latin typeface="Avenir LT Std 55 Roman" panose="020B0503020203020204" pitchFamily="34" charset="0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4" name="Graphic 1">
            <a:extLst>
              <a:ext uri="{FF2B5EF4-FFF2-40B4-BE49-F238E27FC236}">
                <a16:creationId xmlns:a16="http://schemas.microsoft.com/office/drawing/2014/main" id="{D6CFF927-F84A-1FB5-E34A-33E4D8131F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18178" y="2148909"/>
            <a:ext cx="694683" cy="713458"/>
          </a:xfrm>
          <a:prstGeom prst="rect">
            <a:avLst/>
          </a:prstGeom>
        </p:spPr>
      </p:pic>
      <p:pic>
        <p:nvPicPr>
          <p:cNvPr id="25" name="Graphic 2">
            <a:extLst>
              <a:ext uri="{FF2B5EF4-FFF2-40B4-BE49-F238E27FC236}">
                <a16:creationId xmlns:a16="http://schemas.microsoft.com/office/drawing/2014/main" id="{1810F331-5FC2-47F1-BAEE-842A5DEFFD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55181" y="4570912"/>
            <a:ext cx="572724" cy="572724"/>
          </a:xfrm>
          <a:prstGeom prst="rect">
            <a:avLst/>
          </a:prstGeom>
        </p:spPr>
      </p:pic>
      <p:pic>
        <p:nvPicPr>
          <p:cNvPr id="26" name="Graphic 3">
            <a:extLst>
              <a:ext uri="{FF2B5EF4-FFF2-40B4-BE49-F238E27FC236}">
                <a16:creationId xmlns:a16="http://schemas.microsoft.com/office/drawing/2014/main" id="{A2176D22-61E0-F68E-1D86-83B921D08AC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473025" y="4571786"/>
            <a:ext cx="645387" cy="64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42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B96DA-9CE0-D5A6-A548-306A7081DB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23ED8B-B4CA-9743-13C6-D215E4B11A24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 err="1">
                <a:solidFill>
                  <a:srgbClr val="0070C0"/>
                </a:solidFill>
              </a:rPr>
              <a:t>Tourism</a:t>
            </a:r>
            <a:r>
              <a:rPr lang="de-DE" sz="3500" dirty="0">
                <a:solidFill>
                  <a:srgbClr val="0070C0"/>
                </a:solidFill>
              </a:rPr>
              <a:t> </a:t>
            </a:r>
            <a:r>
              <a:rPr lang="de-DE" sz="3500" dirty="0" err="1">
                <a:solidFill>
                  <a:srgbClr val="0070C0"/>
                </a:solidFill>
              </a:rPr>
              <a:t>Intelligence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0E4046F-14B7-9730-7DC6-37F95391168A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6488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Unser Ziel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/>
              <a:t>Unterstützung von </a:t>
            </a:r>
            <a:r>
              <a:rPr lang="de-CH" sz="1400" b="1" kern="0" dirty="0"/>
              <a:t>Destinationen</a:t>
            </a:r>
            <a:r>
              <a:rPr lang="de-CH" sz="1400" kern="0" dirty="0"/>
              <a:t> bei der </a:t>
            </a:r>
            <a:r>
              <a:rPr lang="de-CH" sz="1400" b="1" kern="0" dirty="0"/>
              <a:t>strategischen Entscheidungsfindung </a:t>
            </a:r>
            <a:r>
              <a:rPr lang="de-CH" sz="1400" kern="0" dirty="0"/>
              <a:t>durch fundierte Datenanalysen und </a:t>
            </a:r>
            <a:r>
              <a:rPr lang="de-CH" sz="1400" b="1" kern="0" dirty="0"/>
              <a:t>internationales Benchmarking.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Was wir bieten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b="1" kern="0" dirty="0"/>
              <a:t>Online-Dashboard: </a:t>
            </a:r>
            <a:r>
              <a:rPr lang="de-CH" sz="1400" kern="0" dirty="0"/>
              <a:t>Interaktive Analysen auf Destinationsebene.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Fundierte Grundlage für strategische Entscheidungen.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b="1" kern="0" dirty="0"/>
              <a:t>Destinationsreport</a:t>
            </a:r>
            <a:r>
              <a:rPr lang="de-CH" sz="1400" kern="0" dirty="0"/>
              <a:t>: Kompakte Übersicht über die eigene Wettbewerbsfähigkeit im Vergleich zu ähnlichen Destinationen.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Klarer Überblick über Stärken und Verbesserungspotenziale.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Kommunikation gegenüber internen und externen Stakeholdern.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Hintergrund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/>
              <a:t>Datenbank durch BAK Economics aufgebaut 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/>
              <a:t>Unterstützt durch die Kantone Bern, Graubünden und Wallis: Kostenloser Zugang für Destinationen aus diesen Kantonen.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875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EB5522D-BCE9-C9C2-CCC6-96DC7A9F7CA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352F73-2AB2-8C39-104B-4D335CD75C81}"/>
              </a:ext>
            </a:extLst>
          </p:cNvPr>
          <p:cNvSpPr txBox="1"/>
          <p:nvPr/>
        </p:nvSpPr>
        <p:spPr>
          <a:xfrm>
            <a:off x="769223" y="2721113"/>
            <a:ext cx="104169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000" dirty="0">
                <a:solidFill>
                  <a:schemeClr val="bg1"/>
                </a:solidFill>
                <a:latin typeface="+mj-lt"/>
              </a:rPr>
              <a:t>Das neue Online-Tool</a:t>
            </a:r>
          </a:p>
        </p:txBody>
      </p:sp>
    </p:spTree>
    <p:extLst>
      <p:ext uri="{BB962C8B-B14F-4D97-AF65-F5344CB8AC3E}">
        <p14:creationId xmlns:p14="http://schemas.microsoft.com/office/powerpoint/2010/main" val="1121132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479571-770A-CF4D-B34B-CBF91061DA3E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Inhalte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1E6888E-6A60-4A6D-3043-77534273F620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8826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Datenquellen und Inhalte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Hotellerie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Übernachtungen, Betten, Betriebe, Sternekategorie, Herkunftsmärkte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Preisdaten (Booking.com)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Parahotellerie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PASTA-Daten auf Destinationsebene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 err="1"/>
              <a:t>Airbnb</a:t>
            </a:r>
            <a:endParaRPr lang="de-CH" sz="1400" kern="0" dirty="0"/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Bettenzahl und Preisinformationen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Kundenbewertungen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 err="1"/>
              <a:t>TrustYou</a:t>
            </a:r>
            <a:r>
              <a:rPr lang="de-CH" sz="1400" kern="0" dirty="0"/>
              <a:t> Scores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 Attraktivität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Sommer- und Winterangebot (z.B. Sport, Kultur, Infrastruktur)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kern="0" dirty="0"/>
              <a:t>Experimentelle Statistiken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Kurzfristige Trends aus Google Trends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de-CH" sz="1400" b="1" kern="0" dirty="0"/>
              <a:t>Welche Fragen sich damit beantworten lassen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de-CH" sz="1400" kern="0" dirty="0"/>
              <a:t>Wo steht meine Destination im Wettbewerbsvergleich?</a:t>
            </a:r>
          </a:p>
        </p:txBody>
      </p:sp>
    </p:spTree>
    <p:extLst>
      <p:ext uri="{BB962C8B-B14F-4D97-AF65-F5344CB8AC3E}">
        <p14:creationId xmlns:p14="http://schemas.microsoft.com/office/powerpoint/2010/main" val="4284170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FBFDB3-22A3-932A-69CF-8E0058EC5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06F5CCC7-C54F-2953-7FC4-065CE9190B02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00EB1FD5-E3A1-AB87-8F2A-F1AA4115062D}"/>
              </a:ext>
            </a:extLst>
          </p:cNvPr>
          <p:cNvSpPr txBox="1"/>
          <p:nvPr/>
        </p:nvSpPr>
        <p:spPr>
          <a:xfrm>
            <a:off x="769223" y="2721113"/>
            <a:ext cx="104169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000" dirty="0">
                <a:solidFill>
                  <a:schemeClr val="bg1"/>
                </a:solidFill>
                <a:latin typeface="+mj-lt"/>
              </a:rPr>
              <a:t>BAK Destination Report</a:t>
            </a:r>
          </a:p>
        </p:txBody>
      </p:sp>
    </p:spTree>
    <p:extLst>
      <p:ext uri="{BB962C8B-B14F-4D97-AF65-F5344CB8AC3E}">
        <p14:creationId xmlns:p14="http://schemas.microsoft.com/office/powerpoint/2010/main" val="3481454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44872-B2E1-6301-C4B7-8D3C0C402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856C6C-0049-033D-7378-8557792DAF07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Reporting für Destinationen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195B71F-BCA9-7050-B9B2-1A39832D0948}"/>
              </a:ext>
            </a:extLst>
          </p:cNvPr>
          <p:cNvSpPr txBox="1">
            <a:spLocks/>
          </p:cNvSpPr>
          <p:nvPr/>
        </p:nvSpPr>
        <p:spPr>
          <a:xfrm>
            <a:off x="1003737" y="1171816"/>
            <a:ext cx="5512809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Auf Basis des neuen </a:t>
            </a:r>
            <a:r>
              <a:rPr lang="de-CH" sz="1400" kern="0" dirty="0" err="1">
                <a:solidFill>
                  <a:prstClr val="black"/>
                </a:solidFill>
                <a:latin typeface="Franklin Gothic Book"/>
              </a:rPr>
              <a:t>Tourism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 Destination </a:t>
            </a:r>
            <a:r>
              <a:rPr lang="de-CH" sz="1400" kern="0" dirty="0" err="1">
                <a:solidFill>
                  <a:prstClr val="black"/>
                </a:solidFill>
                <a:latin typeface="Franklin Gothic Book"/>
              </a:rPr>
              <a:t>Competitiveness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 Index wird ein Bericht erstellt, der die </a:t>
            </a: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Wettbewerbsfähigkeit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 einer Destination im Vergleich zu ähnlichen Destinationen auf wenigen Seiten übersichtlich darstellt. Die Destinationen sollen den Report sowohl intern wie auch für externe Stakeholder einsetzen können. </a:t>
            </a:r>
            <a:endParaRPr lang="de-CH" sz="18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de-CH" sz="1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2A1D1B1-039A-27E5-6899-7C17367F9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3670" y="1094501"/>
            <a:ext cx="3474592" cy="490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58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F3CDE-93AD-B9EB-7362-A996C1635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rafik 41">
            <a:extLst>
              <a:ext uri="{FF2B5EF4-FFF2-40B4-BE49-F238E27FC236}">
                <a16:creationId xmlns:a16="http://schemas.microsoft.com/office/drawing/2014/main" id="{05280A5E-9084-7BDE-3C9C-A062342C0E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r="416" b="-180"/>
          <a:stretch/>
        </p:blipFill>
        <p:spPr>
          <a:xfrm>
            <a:off x="-3758" y="1570727"/>
            <a:ext cx="2197643" cy="4544020"/>
          </a:xfrm>
          <a:prstGeom prst="rect">
            <a:avLst/>
          </a:prstGeom>
        </p:spPr>
      </p:pic>
      <p:sp>
        <p:nvSpPr>
          <p:cNvPr id="43" name="Rechteck 42">
            <a:extLst>
              <a:ext uri="{FF2B5EF4-FFF2-40B4-BE49-F238E27FC236}">
                <a16:creationId xmlns:a16="http://schemas.microsoft.com/office/drawing/2014/main" id="{FE1D3495-7C77-C9E7-55FF-6772441B9753}"/>
              </a:ext>
            </a:extLst>
          </p:cNvPr>
          <p:cNvSpPr/>
          <p:nvPr/>
        </p:nvSpPr>
        <p:spPr>
          <a:xfrm>
            <a:off x="1559233" y="1446703"/>
            <a:ext cx="1591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Performance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27A7CAE9-AA11-2AE4-B0E6-0BBE4B02EF31}"/>
              </a:ext>
            </a:extLst>
          </p:cNvPr>
          <p:cNvSpPr/>
          <p:nvPr/>
        </p:nvSpPr>
        <p:spPr>
          <a:xfrm>
            <a:off x="2549899" y="3608457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Destinationsattraktivität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5EA0287C-B8E0-AAD0-FB79-90BDE401DAD9}"/>
              </a:ext>
            </a:extLst>
          </p:cNvPr>
          <p:cNvSpPr/>
          <p:nvPr/>
        </p:nvSpPr>
        <p:spPr>
          <a:xfrm>
            <a:off x="2340013" y="4955433"/>
            <a:ext cx="26995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Strukturelles Potenzial</a:t>
            </a:r>
          </a:p>
          <a:p>
            <a:endParaRPr lang="de-CH" dirty="0">
              <a:solidFill>
                <a:srgbClr val="1E5AA9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AEED814D-D078-2AA5-097F-F65DAF585D6F}"/>
              </a:ext>
            </a:extLst>
          </p:cNvPr>
          <p:cNvSpPr/>
          <p:nvPr/>
        </p:nvSpPr>
        <p:spPr>
          <a:xfrm>
            <a:off x="2224033" y="2471000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Marktstellung</a:t>
            </a:r>
          </a:p>
        </p:txBody>
      </p:sp>
      <p:sp>
        <p:nvSpPr>
          <p:cNvPr id="48" name="Rechteck: abgerundete Ecken 47">
            <a:extLst>
              <a:ext uri="{FF2B5EF4-FFF2-40B4-BE49-F238E27FC236}">
                <a16:creationId xmlns:a16="http://schemas.microsoft.com/office/drawing/2014/main" id="{F014ECE2-3034-0258-3AF9-E991EF5A665F}"/>
              </a:ext>
            </a:extLst>
          </p:cNvPr>
          <p:cNvSpPr/>
          <p:nvPr/>
        </p:nvSpPr>
        <p:spPr>
          <a:xfrm>
            <a:off x="263279" y="2558126"/>
            <a:ext cx="1106764" cy="720245"/>
          </a:xfrm>
          <a:prstGeom prst="roundRect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rtlCol="0" anchor="ctr"/>
          <a:lstStyle/>
          <a:p>
            <a:pPr algn="ctr"/>
            <a:r>
              <a:rPr lang="de-CH" sz="1400" dirty="0">
                <a:solidFill>
                  <a:schemeClr val="accent3">
                    <a:lumMod val="50000"/>
                  </a:schemeClr>
                </a:solidFill>
                <a:latin typeface="Franklin Gothic Medium" panose="020B0603020102020204" pitchFamily="34" charset="0"/>
              </a:rPr>
              <a:t>Ergebnis-orientierte Indikatoren</a:t>
            </a:r>
            <a:endParaRPr lang="de-CH" sz="1400" dirty="0">
              <a:solidFill>
                <a:schemeClr val="accent3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Rechteck: abgerundete Ecken 48">
            <a:extLst>
              <a:ext uri="{FF2B5EF4-FFF2-40B4-BE49-F238E27FC236}">
                <a16:creationId xmlns:a16="http://schemas.microsoft.com/office/drawing/2014/main" id="{6804B96B-0B0B-D9EF-3549-63951CE5841B}"/>
              </a:ext>
            </a:extLst>
          </p:cNvPr>
          <p:cNvSpPr/>
          <p:nvPr/>
        </p:nvSpPr>
        <p:spPr>
          <a:xfrm>
            <a:off x="233156" y="4114387"/>
            <a:ext cx="1362354" cy="784966"/>
          </a:xfrm>
          <a:prstGeom prst="roundRect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rtlCol="0" anchor="ctr"/>
          <a:lstStyle/>
          <a:p>
            <a:pPr algn="ctr"/>
            <a:r>
              <a:rPr lang="de-CH" sz="1400" dirty="0">
                <a:solidFill>
                  <a:schemeClr val="accent3">
                    <a:lumMod val="50000"/>
                  </a:schemeClr>
                </a:solidFill>
                <a:latin typeface="Franklin Gothic Medium" panose="020B0603020102020204" pitchFamily="34" charset="0"/>
              </a:rPr>
              <a:t>Determinanten-orientierte Indikatoren</a:t>
            </a:r>
            <a:endParaRPr lang="de-CH" sz="1400" dirty="0">
              <a:solidFill>
                <a:schemeClr val="accent3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4" name="Sprechblase: rechteckig mit abgerundeten Ecken 53">
            <a:extLst>
              <a:ext uri="{FF2B5EF4-FFF2-40B4-BE49-F238E27FC236}">
                <a16:creationId xmlns:a16="http://schemas.microsoft.com/office/drawing/2014/main" id="{F90BC450-0CC6-D28E-1E98-E185A9A417F4}"/>
              </a:ext>
            </a:extLst>
          </p:cNvPr>
          <p:cNvSpPr/>
          <p:nvPr/>
        </p:nvSpPr>
        <p:spPr>
          <a:xfrm>
            <a:off x="2396780" y="5340220"/>
            <a:ext cx="4473599" cy="513936"/>
          </a:xfrm>
          <a:prstGeom prst="wedgeRoundRectCallout">
            <a:avLst>
              <a:gd name="adj1" fmla="val -26538"/>
              <a:gd name="adj2" fmla="val -58935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bIns="18000"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hoch ist das strukturelle Potenzial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für die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künftige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Entwicklung der Tourismusdestination?» </a:t>
            </a:r>
          </a:p>
        </p:txBody>
      </p:sp>
      <p:sp>
        <p:nvSpPr>
          <p:cNvPr id="55" name="Sprechblase: rechteckig mit abgerundeten Ecken 54">
            <a:extLst>
              <a:ext uri="{FF2B5EF4-FFF2-40B4-BE49-F238E27FC236}">
                <a16:creationId xmlns:a16="http://schemas.microsoft.com/office/drawing/2014/main" id="{0F5BF001-C5A4-BA19-5670-74A2DAEB3120}"/>
              </a:ext>
            </a:extLst>
          </p:cNvPr>
          <p:cNvSpPr/>
          <p:nvPr/>
        </p:nvSpPr>
        <p:spPr>
          <a:xfrm>
            <a:off x="2665487" y="4059400"/>
            <a:ext cx="3573073" cy="487199"/>
          </a:xfrm>
          <a:prstGeom prst="wedgeRoundRectCallout">
            <a:avLst>
              <a:gd name="adj1" fmla="val -19721"/>
              <a:gd name="adj2" fmla="val -63026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bIns="18000"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«Was tut die Destination heute für die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künftige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Wettbewerbsfähigkeit?» </a:t>
            </a:r>
          </a:p>
        </p:txBody>
      </p:sp>
      <p:sp>
        <p:nvSpPr>
          <p:cNvPr id="56" name="Sprechblase: rechteckig mit abgerundeten Ecken 55">
            <a:extLst>
              <a:ext uri="{FF2B5EF4-FFF2-40B4-BE49-F238E27FC236}">
                <a16:creationId xmlns:a16="http://schemas.microsoft.com/office/drawing/2014/main" id="{8011E570-681D-1561-62AF-FD6093F7DDDB}"/>
              </a:ext>
            </a:extLst>
          </p:cNvPr>
          <p:cNvSpPr/>
          <p:nvPr/>
        </p:nvSpPr>
        <p:spPr>
          <a:xfrm>
            <a:off x="2368049" y="2862962"/>
            <a:ext cx="3888432" cy="360040"/>
          </a:xfrm>
          <a:prstGeom prst="wedgeRoundRectCallout">
            <a:avLst>
              <a:gd name="adj1" fmla="val -21648"/>
              <a:gd name="adj2" fmla="val -59893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gut ist die Destination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aktuell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positioniert?» </a:t>
            </a:r>
          </a:p>
        </p:txBody>
      </p:sp>
      <p:sp>
        <p:nvSpPr>
          <p:cNvPr id="57" name="Sprechblase: rechteckig mit abgerundeten Ecken 56">
            <a:extLst>
              <a:ext uri="{FF2B5EF4-FFF2-40B4-BE49-F238E27FC236}">
                <a16:creationId xmlns:a16="http://schemas.microsoft.com/office/drawing/2014/main" id="{AF4C9DE1-6E60-F17B-F4DC-BF1E1F569C2B}"/>
              </a:ext>
            </a:extLst>
          </p:cNvPr>
          <p:cNvSpPr/>
          <p:nvPr/>
        </p:nvSpPr>
        <p:spPr>
          <a:xfrm>
            <a:off x="2138098" y="1833043"/>
            <a:ext cx="3834591" cy="546496"/>
          </a:xfrm>
          <a:prstGeom prst="wedgeRoundRectCallout">
            <a:avLst>
              <a:gd name="adj1" fmla="val -29024"/>
              <a:gd name="adj2" fmla="val -73515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wettbewerbsfähig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war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die Destination in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den vergangenen Jahren?» </a:t>
            </a:r>
          </a:p>
        </p:txBody>
      </p:sp>
      <p:cxnSp>
        <p:nvCxnSpPr>
          <p:cNvPr id="58" name="Gerader Verbinder 57">
            <a:extLst>
              <a:ext uri="{FF2B5EF4-FFF2-40B4-BE49-F238E27FC236}">
                <a16:creationId xmlns:a16="http://schemas.microsoft.com/office/drawing/2014/main" id="{70DD8E45-76D2-D087-881B-B6247B57E57B}"/>
              </a:ext>
            </a:extLst>
          </p:cNvPr>
          <p:cNvCxnSpPr>
            <a:cxnSpLocks/>
          </p:cNvCxnSpPr>
          <p:nvPr/>
        </p:nvCxnSpPr>
        <p:spPr>
          <a:xfrm flipV="1">
            <a:off x="1421298" y="2909502"/>
            <a:ext cx="250619" cy="151246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r Verbinder 58">
            <a:extLst>
              <a:ext uri="{FF2B5EF4-FFF2-40B4-BE49-F238E27FC236}">
                <a16:creationId xmlns:a16="http://schemas.microsoft.com/office/drawing/2014/main" id="{878F605E-82AF-FB7F-A695-F9E8C08B8B62}"/>
              </a:ext>
            </a:extLst>
          </p:cNvPr>
          <p:cNvCxnSpPr>
            <a:cxnSpLocks/>
          </p:cNvCxnSpPr>
          <p:nvPr/>
        </p:nvCxnSpPr>
        <p:spPr>
          <a:xfrm flipV="1">
            <a:off x="1667216" y="4111920"/>
            <a:ext cx="279576" cy="147618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4271090E-D0A4-905B-8DA8-DCF643D283F8}"/>
              </a:ext>
            </a:extLst>
          </p:cNvPr>
          <p:cNvCxnSpPr>
            <a:cxnSpLocks/>
          </p:cNvCxnSpPr>
          <p:nvPr/>
        </p:nvCxnSpPr>
        <p:spPr>
          <a:xfrm flipH="1" flipV="1">
            <a:off x="1641650" y="4632893"/>
            <a:ext cx="223205" cy="194430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r Verbinder 60">
            <a:extLst>
              <a:ext uri="{FF2B5EF4-FFF2-40B4-BE49-F238E27FC236}">
                <a16:creationId xmlns:a16="http://schemas.microsoft.com/office/drawing/2014/main" id="{39603CF1-8B9C-451B-5E9F-EDE2B5B73BB9}"/>
              </a:ext>
            </a:extLst>
          </p:cNvPr>
          <p:cNvCxnSpPr>
            <a:cxnSpLocks/>
          </p:cNvCxnSpPr>
          <p:nvPr/>
        </p:nvCxnSpPr>
        <p:spPr>
          <a:xfrm flipV="1">
            <a:off x="993626" y="2149218"/>
            <a:ext cx="118094" cy="284884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hteck: abgerundete Ecken 87">
            <a:extLst>
              <a:ext uri="{FF2B5EF4-FFF2-40B4-BE49-F238E27FC236}">
                <a16:creationId xmlns:a16="http://schemas.microsoft.com/office/drawing/2014/main" id="{0CFC38BB-7E7D-180D-F6E1-0092EB42B444}"/>
              </a:ext>
            </a:extLst>
          </p:cNvPr>
          <p:cNvSpPr/>
          <p:nvPr/>
        </p:nvSpPr>
        <p:spPr>
          <a:xfrm>
            <a:off x="10453765" y="3482615"/>
            <a:ext cx="1459120" cy="3693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18000" rIns="18000" rtlCol="0" anchor="t" anchorCtr="0"/>
          <a:lstStyle/>
          <a:p>
            <a:pPr marL="0" marR="0" lvl="0" indent="0" algn="ctr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Medium" panose="020B0603020102020204" pitchFamily="34" charset="0"/>
                <a:ea typeface="+mn-ea"/>
                <a:cs typeface="+mn-cs"/>
              </a:rPr>
              <a:t>15 Indikatoren</a:t>
            </a:r>
          </a:p>
        </p:txBody>
      </p: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DC788FF7-1CBE-B941-B339-2F8449CC1F56}"/>
              </a:ext>
            </a:extLst>
          </p:cNvPr>
          <p:cNvCxnSpPr>
            <a:cxnSpLocks/>
            <a:stCxn id="57" idx="3"/>
          </p:cNvCxnSpPr>
          <p:nvPr/>
        </p:nvCxnSpPr>
        <p:spPr>
          <a:xfrm>
            <a:off x="5972689" y="2106291"/>
            <a:ext cx="924955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Gerader Verbinder 91">
            <a:extLst>
              <a:ext uri="{FF2B5EF4-FFF2-40B4-BE49-F238E27FC236}">
                <a16:creationId xmlns:a16="http://schemas.microsoft.com/office/drawing/2014/main" id="{7E84F927-E834-AE2C-9285-A23BDC2A6530}"/>
              </a:ext>
            </a:extLst>
          </p:cNvPr>
          <p:cNvCxnSpPr>
            <a:cxnSpLocks/>
          </p:cNvCxnSpPr>
          <p:nvPr/>
        </p:nvCxnSpPr>
        <p:spPr>
          <a:xfrm>
            <a:off x="6256481" y="3037259"/>
            <a:ext cx="2005446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Gerader Verbinder 94">
            <a:extLst>
              <a:ext uri="{FF2B5EF4-FFF2-40B4-BE49-F238E27FC236}">
                <a16:creationId xmlns:a16="http://schemas.microsoft.com/office/drawing/2014/main" id="{7B147D3C-3ADE-FDBF-9B23-B7328B6FC9B2}"/>
              </a:ext>
            </a:extLst>
          </p:cNvPr>
          <p:cNvCxnSpPr>
            <a:cxnSpLocks/>
          </p:cNvCxnSpPr>
          <p:nvPr/>
        </p:nvCxnSpPr>
        <p:spPr>
          <a:xfrm flipV="1">
            <a:off x="6238560" y="4350518"/>
            <a:ext cx="1492277" cy="872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559F0533-9D3C-F3B6-08DE-6CDE6F360AC3}"/>
              </a:ext>
            </a:extLst>
          </p:cNvPr>
          <p:cNvCxnSpPr>
            <a:cxnSpLocks/>
            <a:stCxn id="54" idx="3"/>
          </p:cNvCxnSpPr>
          <p:nvPr/>
        </p:nvCxnSpPr>
        <p:spPr>
          <a:xfrm flipV="1">
            <a:off x="6870379" y="5596316"/>
            <a:ext cx="935298" cy="872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Geschweifte Klammer rechts 107">
            <a:extLst>
              <a:ext uri="{FF2B5EF4-FFF2-40B4-BE49-F238E27FC236}">
                <a16:creationId xmlns:a16="http://schemas.microsoft.com/office/drawing/2014/main" id="{2F496DFE-EE5B-6F90-44EB-638D1C39A882}"/>
              </a:ext>
            </a:extLst>
          </p:cNvPr>
          <p:cNvSpPr/>
          <p:nvPr/>
        </p:nvSpPr>
        <p:spPr>
          <a:xfrm>
            <a:off x="10123436" y="1569065"/>
            <a:ext cx="239624" cy="4420483"/>
          </a:xfrm>
          <a:prstGeom prst="rightBrace">
            <a:avLst>
              <a:gd name="adj1" fmla="val 8333"/>
              <a:gd name="adj2" fmla="val 47495"/>
            </a:avLst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 dirty="0">
              <a:latin typeface="Franklin Gothic Book" panose="020B0503020102020204" pitchFamily="34" charset="0"/>
            </a:endParaRPr>
          </a:p>
        </p:txBody>
      </p:sp>
      <p:sp>
        <p:nvSpPr>
          <p:cNvPr id="114" name="Ellipse 113">
            <a:extLst>
              <a:ext uri="{FF2B5EF4-FFF2-40B4-BE49-F238E27FC236}">
                <a16:creationId xmlns:a16="http://schemas.microsoft.com/office/drawing/2014/main" id="{E235DB55-41B2-0C08-011D-C1F548CC3BB7}"/>
              </a:ext>
            </a:extLst>
          </p:cNvPr>
          <p:cNvSpPr/>
          <p:nvPr/>
        </p:nvSpPr>
        <p:spPr>
          <a:xfrm>
            <a:off x="2040275" y="3686732"/>
            <a:ext cx="540000" cy="540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15" name="Ellipse 114">
            <a:extLst>
              <a:ext uri="{FF2B5EF4-FFF2-40B4-BE49-F238E27FC236}">
                <a16:creationId xmlns:a16="http://schemas.microsoft.com/office/drawing/2014/main" id="{B12F1F7D-4F39-7E05-C9AC-4A4648BC1B04}"/>
              </a:ext>
            </a:extLst>
          </p:cNvPr>
          <p:cNvSpPr/>
          <p:nvPr/>
        </p:nvSpPr>
        <p:spPr>
          <a:xfrm>
            <a:off x="1801415" y="4751132"/>
            <a:ext cx="540000" cy="54000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16" name="Ellipse 115">
            <a:extLst>
              <a:ext uri="{FF2B5EF4-FFF2-40B4-BE49-F238E27FC236}">
                <a16:creationId xmlns:a16="http://schemas.microsoft.com/office/drawing/2014/main" id="{E4320EC2-882D-6103-6A61-EE7F9FBBF673}"/>
              </a:ext>
            </a:extLst>
          </p:cNvPr>
          <p:cNvSpPr/>
          <p:nvPr/>
        </p:nvSpPr>
        <p:spPr>
          <a:xfrm>
            <a:off x="1703004" y="2498946"/>
            <a:ext cx="540000" cy="54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grpSp>
        <p:nvGrpSpPr>
          <p:cNvPr id="117" name="Gruppieren 116">
            <a:extLst>
              <a:ext uri="{FF2B5EF4-FFF2-40B4-BE49-F238E27FC236}">
                <a16:creationId xmlns:a16="http://schemas.microsoft.com/office/drawing/2014/main" id="{A54D70E5-1711-17AF-B85C-A813C036648B}"/>
              </a:ext>
            </a:extLst>
          </p:cNvPr>
          <p:cNvGrpSpPr/>
          <p:nvPr/>
        </p:nvGrpSpPr>
        <p:grpSpPr>
          <a:xfrm>
            <a:off x="993693" y="1547436"/>
            <a:ext cx="542177" cy="561629"/>
            <a:chOff x="656051" y="839499"/>
            <a:chExt cx="542177" cy="561629"/>
          </a:xfrm>
        </p:grpSpPr>
        <p:pic>
          <p:nvPicPr>
            <p:cNvPr id="118" name="Picture 11" descr="\\fs01.bak.corp\users\MGR\Downloads\noun_growth_1351324.png">
              <a:extLst>
                <a:ext uri="{FF2B5EF4-FFF2-40B4-BE49-F238E27FC236}">
                  <a16:creationId xmlns:a16="http://schemas.microsoft.com/office/drawing/2014/main" id="{88D68C84-A074-DBE4-B156-604CE626BE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alphaModFix amt="9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051" y="86112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3E613867-8394-E3C4-062A-11879B05E57F}"/>
                </a:ext>
              </a:extLst>
            </p:cNvPr>
            <p:cNvSpPr/>
            <p:nvPr/>
          </p:nvSpPr>
          <p:spPr>
            <a:xfrm>
              <a:off x="658228" y="839499"/>
              <a:ext cx="540000" cy="540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6" name="Rechteck: abgerundete Ecken 75">
            <a:extLst>
              <a:ext uri="{FF2B5EF4-FFF2-40B4-BE49-F238E27FC236}">
                <a16:creationId xmlns:a16="http://schemas.microsoft.com/office/drawing/2014/main" id="{543694F9-DFE6-194C-7031-EFE7496E7B09}"/>
              </a:ext>
            </a:extLst>
          </p:cNvPr>
          <p:cNvSpPr/>
          <p:nvPr/>
        </p:nvSpPr>
        <p:spPr>
          <a:xfrm>
            <a:off x="7655122" y="1752913"/>
            <a:ext cx="2526978" cy="805211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1 = Wachstum Übernachtungen Hotellerie</a:t>
            </a:r>
          </a:p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2 = Wachstum Übernachtungen </a:t>
            </a:r>
            <a:b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</a:b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       Para-Hotellerie</a:t>
            </a:r>
            <a:b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</a:b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3 = Steigerung Kundenbewertung</a:t>
            </a:r>
          </a:p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4 = Steigerung der Ertragskraft</a:t>
            </a:r>
          </a:p>
        </p:txBody>
      </p:sp>
      <p:sp>
        <p:nvSpPr>
          <p:cNvPr id="77" name="Rechteck: abgerundete Ecken 76">
            <a:extLst>
              <a:ext uri="{FF2B5EF4-FFF2-40B4-BE49-F238E27FC236}">
                <a16:creationId xmlns:a16="http://schemas.microsoft.com/office/drawing/2014/main" id="{4A543B17-FA10-2CAE-8861-78F59F377567}"/>
              </a:ext>
            </a:extLst>
          </p:cNvPr>
          <p:cNvSpPr/>
          <p:nvPr/>
        </p:nvSpPr>
        <p:spPr>
          <a:xfrm>
            <a:off x="7655121" y="2785673"/>
            <a:ext cx="2526979" cy="725628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srgbClr val="1E5AA9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5 = Anteil Hotellerie an Übernachtungen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6 = Betriebsgrösse Hotellerie</a:t>
            </a:r>
            <a:b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</a:b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7 = Kundenbewertungen</a:t>
            </a:r>
          </a:p>
          <a:p>
            <a:pPr defTabSz="1072866">
              <a:tabLst>
                <a:tab pos="2667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8</a:t>
            </a: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= Ertragskraft pro Logiernacht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78" name="Rechteck: abgerundete Ecken 77">
            <a:extLst>
              <a:ext uri="{FF2B5EF4-FFF2-40B4-BE49-F238E27FC236}">
                <a16:creationId xmlns:a16="http://schemas.microsoft.com/office/drawing/2014/main" id="{FCA5C327-4128-292B-2BF6-F21DB0934A25}"/>
              </a:ext>
            </a:extLst>
          </p:cNvPr>
          <p:cNvSpPr/>
          <p:nvPr/>
        </p:nvSpPr>
        <p:spPr>
          <a:xfrm>
            <a:off x="7659098" y="3963365"/>
            <a:ext cx="2544964" cy="840089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685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9   = Saisonale Ausgewogenheit	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10 = Aufenthaltsdauer Hotellerie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11 = Anteil betten im 4-5-Sterne-Segement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685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12 = Attraktivität Angebot Sommer	</a:t>
            </a:r>
          </a:p>
          <a:p>
            <a:pPr lvl="0" defTabSz="1072866">
              <a:tabLst>
                <a:tab pos="19685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13 =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Attraktivität Angebot Winter</a:t>
            </a:r>
          </a:p>
        </p:txBody>
      </p:sp>
      <p:sp>
        <p:nvSpPr>
          <p:cNvPr id="87" name="Rechteck: abgerundete Ecken 86">
            <a:extLst>
              <a:ext uri="{FF2B5EF4-FFF2-40B4-BE49-F238E27FC236}">
                <a16:creationId xmlns:a16="http://schemas.microsoft.com/office/drawing/2014/main" id="{8C1240ED-F7C9-56B4-4FF5-0EE0B43DFDB6}"/>
              </a:ext>
            </a:extLst>
          </p:cNvPr>
          <p:cNvSpPr/>
          <p:nvPr/>
        </p:nvSpPr>
        <p:spPr>
          <a:xfrm>
            <a:off x="7646128" y="5219777"/>
            <a:ext cx="2544964" cy="636995"/>
          </a:xfrm>
          <a:prstGeom prst="roundRect">
            <a:avLst>
              <a:gd name="adj" fmla="val 11199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t" anchorCtr="0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14 = Strukturelles Wachstumspotenzial 	 Übernachtungen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6088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15 = Strukturelles Ausgabenpotenzial Gäste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srgbClr val="1E5AA9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24" name="Foliennummernplatzhalter 3">
            <a:extLst>
              <a:ext uri="{FF2B5EF4-FFF2-40B4-BE49-F238E27FC236}">
                <a16:creationId xmlns:a16="http://schemas.microsoft.com/office/drawing/2014/main" id="{BE71B531-0E6D-D2C3-27CD-13349C9451FA}"/>
              </a:ext>
            </a:extLst>
          </p:cNvPr>
          <p:cNvSpPr txBox="1">
            <a:spLocks/>
          </p:cNvSpPr>
          <p:nvPr/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1400" dirty="0">
                <a:latin typeface="Franklin Gothic Book" panose="020B0503020102020204" pitchFamily="34" charset="0"/>
              </a:rPr>
              <a:t>3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1B57FA66-35A4-5146-271D-B4F94E5D1FB3}"/>
              </a:ext>
            </a:extLst>
          </p:cNvPr>
          <p:cNvSpPr txBox="1"/>
          <p:nvPr/>
        </p:nvSpPr>
        <p:spPr>
          <a:xfrm>
            <a:off x="628828" y="6290392"/>
            <a:ext cx="52910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1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 panose="020B0503020102020204" pitchFamily="34" charset="0"/>
              </a:rPr>
              <a:t>Quelle: BAK Economics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5B2AF0C-32CB-8A51-C49B-80869C07331A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3500" dirty="0">
                <a:solidFill>
                  <a:srgbClr val="0070C0"/>
                </a:solidFill>
              </a:rPr>
              <a:t>Wie haben wir «Wettbewerbsfähigkeit» gemessen? </a:t>
            </a:r>
            <a:endParaRPr lang="de-DE" sz="3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47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DD169-C792-211A-D6EB-F4C31D50D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23CF84-21A3-F88B-82EC-625C3947A92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de-CH" sz="3500" dirty="0">
              <a:solidFill>
                <a:srgbClr val="0070C0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A39EDC2-7C70-6ADF-337F-A66C3C502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04" y="731800"/>
            <a:ext cx="5850775" cy="4954384"/>
          </a:xfrm>
          <a:prstGeom prst="rect">
            <a:avLst/>
          </a:prstGeom>
        </p:spPr>
      </p:pic>
      <p:sp>
        <p:nvSpPr>
          <p:cNvPr id="7" name="Untertitel 2">
            <a:extLst>
              <a:ext uri="{FF2B5EF4-FFF2-40B4-BE49-F238E27FC236}">
                <a16:creationId xmlns:a16="http://schemas.microsoft.com/office/drawing/2014/main" id="{1EBE86DB-63A1-747E-59B2-E83EEBDFFDFD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4036095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de-CH" sz="1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5BEEF66-5812-2BB5-9AFC-4CB1D75E3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516" y="731800"/>
            <a:ext cx="5140819" cy="553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52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5ADB0-CABA-52E4-2752-3DBF6EADF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55DAD72-F1F4-CC24-067C-CF6BD4CA2696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90C2B067-1BEA-90F1-4107-9D9150480F3F}"/>
              </a:ext>
            </a:extLst>
          </p:cNvPr>
          <p:cNvSpPr txBox="1"/>
          <p:nvPr/>
        </p:nvSpPr>
        <p:spPr>
          <a:xfrm>
            <a:off x="769223" y="2721113"/>
            <a:ext cx="104169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Aktueller Stand und weitere Schritte</a:t>
            </a:r>
          </a:p>
        </p:txBody>
      </p:sp>
    </p:spTree>
    <p:extLst>
      <p:ext uri="{BB962C8B-B14F-4D97-AF65-F5344CB8AC3E}">
        <p14:creationId xmlns:p14="http://schemas.microsoft.com/office/powerpoint/2010/main" val="3746380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0DF4F-F26D-224B-3229-64A0F8EA3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443A4E-6FD8-3DA6-9318-ED5AB52574FA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5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Aktueller Stand und nächste Schritte</a:t>
            </a:r>
            <a:endParaRPr kumimoji="0" lang="de-CH" sz="3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673AFCE-BBEB-1E47-3A8E-0022418732A3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9926103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CH" sz="1400" b="1" dirty="0"/>
              <a:t>Laufende Entwicklung</a:t>
            </a:r>
            <a:endParaRPr lang="de-CH" sz="1400" dirty="0"/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CH" sz="1400" dirty="0"/>
              <a:t>Das Tool befindet sich in der Entwicklungsphase.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CH" sz="1400" dirty="0"/>
              <a:t>Rückmeldungen von Destinationen werden aktiv integriert</a:t>
            </a:r>
          </a:p>
          <a:p>
            <a:r>
              <a:rPr lang="de-CH" sz="1400" b="1" dirty="0"/>
              <a:t>Zugang zur Plattform</a:t>
            </a:r>
            <a:endParaRPr lang="de-CH" sz="1400" dirty="0"/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CH" sz="1400" dirty="0"/>
              <a:t>Alle Destinationen erhalten im Sommer Zugang zur BAK </a:t>
            </a:r>
            <a:r>
              <a:rPr lang="de-CH" sz="1400" dirty="0" err="1"/>
              <a:t>Tourism</a:t>
            </a:r>
            <a:r>
              <a:rPr lang="de-CH" sz="1400" dirty="0"/>
              <a:t> </a:t>
            </a:r>
            <a:r>
              <a:rPr lang="de-CH" sz="1400" dirty="0" err="1"/>
              <a:t>Intelligence</a:t>
            </a:r>
            <a:r>
              <a:rPr lang="de-CH" sz="1400" dirty="0"/>
              <a:t> Plattform.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CH" sz="1400" dirty="0"/>
              <a:t>Frühzeitiger Zugang oder Erstellung eines individuellen Destinationsreports ist bereits jetzt möglich.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endParaRPr lang="de-CH" sz="1400" dirty="0"/>
          </a:p>
          <a:p>
            <a:r>
              <a:rPr lang="de-CH" sz="1400" b="1" dirty="0"/>
              <a:t>Kontakt</a:t>
            </a:r>
          </a:p>
          <a:p>
            <a:r>
              <a:rPr lang="de-CH" sz="1400" dirty="0"/>
              <a:t>Simon Flury</a:t>
            </a:r>
          </a:p>
          <a:p>
            <a:r>
              <a:rPr lang="de-CH" sz="1400" dirty="0"/>
              <a:t>+41 61 279 97 01</a:t>
            </a:r>
          </a:p>
          <a:p>
            <a:r>
              <a:rPr lang="de-CH" sz="1400" dirty="0"/>
              <a:t>simon.flury@bak-economics.com</a:t>
            </a:r>
          </a:p>
        </p:txBody>
      </p:sp>
    </p:spTree>
    <p:extLst>
      <p:ext uri="{BB962C8B-B14F-4D97-AF65-F5344CB8AC3E}">
        <p14:creationId xmlns:p14="http://schemas.microsoft.com/office/powerpoint/2010/main" val="2614805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EB5522D-BCE9-C9C2-CCC6-96DC7A9F7CA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352F73-2AB2-8C39-104B-4D335CD75C81}"/>
              </a:ext>
            </a:extLst>
          </p:cNvPr>
          <p:cNvSpPr txBox="1"/>
          <p:nvPr/>
        </p:nvSpPr>
        <p:spPr>
          <a:xfrm>
            <a:off x="769223" y="2721113"/>
            <a:ext cx="11087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Ansprechpartner</a:t>
            </a:r>
          </a:p>
        </p:txBody>
      </p:sp>
    </p:spTree>
    <p:extLst>
      <p:ext uri="{BB962C8B-B14F-4D97-AF65-F5344CB8AC3E}">
        <p14:creationId xmlns:p14="http://schemas.microsoft.com/office/powerpoint/2010/main" val="169584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B06A92-77A1-4234-A3B5-CEAE6C909551}" type="slidenum">
              <a:rPr kumimoji="0" lang="de-CH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de-CH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5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Ansprechpartner</a:t>
            </a:r>
            <a:endParaRPr kumimoji="0" lang="de-CH" sz="35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354F021-C78F-8CF0-1893-821216F2B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992" y="3160756"/>
            <a:ext cx="1149877" cy="1437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feld 10">
            <a:extLst>
              <a:ext uri="{FF2B5EF4-FFF2-40B4-BE49-F238E27FC236}">
                <a16:creationId xmlns:a16="http://schemas.microsoft.com/office/drawing/2014/main" id="{83019D11-972C-C7FD-037E-5A203985B14C}"/>
              </a:ext>
            </a:extLst>
          </p:cNvPr>
          <p:cNvSpPr txBox="1"/>
          <p:nvPr/>
        </p:nvSpPr>
        <p:spPr>
          <a:xfrm>
            <a:off x="2430637" y="3095450"/>
            <a:ext cx="34572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Michael Grass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Geschäftsleitung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+41 61 279 97 23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michael.grass@bak-economics.com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D591B53A-9E07-BCB9-FBCE-129DF8FB38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0002" y="1212470"/>
            <a:ext cx="1145856" cy="1437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C10543E6-F879-15EB-4671-3E68A218581C}"/>
              </a:ext>
            </a:extLst>
          </p:cNvPr>
          <p:cNvSpPr txBox="1"/>
          <p:nvPr/>
        </p:nvSpPr>
        <p:spPr>
          <a:xfrm>
            <a:off x="2430637" y="1147164"/>
            <a:ext cx="34572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Simon Flury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Projektleitung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+41 61 279 97 01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simon.flury@bak-economics.com</a:t>
            </a:r>
          </a:p>
        </p:txBody>
      </p:sp>
    </p:spTree>
    <p:extLst>
      <p:ext uri="{BB962C8B-B14F-4D97-AF65-F5344CB8AC3E}">
        <p14:creationId xmlns:p14="http://schemas.microsoft.com/office/powerpoint/2010/main" val="2722913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EB5522D-BCE9-C9C2-CCC6-96DC7A9F7CA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D352F73-2AB2-8C39-104B-4D335CD75C81}"/>
              </a:ext>
            </a:extLst>
          </p:cNvPr>
          <p:cNvSpPr txBox="1"/>
          <p:nvPr/>
        </p:nvSpPr>
        <p:spPr>
          <a:xfrm>
            <a:off x="769223" y="2721113"/>
            <a:ext cx="11087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Anhang</a:t>
            </a:r>
          </a:p>
        </p:txBody>
      </p:sp>
    </p:spTree>
    <p:extLst>
      <p:ext uri="{BB962C8B-B14F-4D97-AF65-F5344CB8AC3E}">
        <p14:creationId xmlns:p14="http://schemas.microsoft.com/office/powerpoint/2010/main" val="2258246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D2C8F-7CD4-9B1E-9CC5-01FD61369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585ADF4-58A8-618F-7ADC-22D299BC2179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7AE18FDC-990A-27FB-0811-C69B0AA62E7E}"/>
              </a:ext>
            </a:extLst>
          </p:cNvPr>
          <p:cNvSpPr txBox="1"/>
          <p:nvPr/>
        </p:nvSpPr>
        <p:spPr>
          <a:xfrm>
            <a:off x="769223" y="2721113"/>
            <a:ext cx="104169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4000" dirty="0">
                <a:solidFill>
                  <a:schemeClr val="bg1"/>
                </a:solidFill>
                <a:latin typeface="+mj-lt"/>
              </a:rPr>
              <a:t>BAK </a:t>
            </a:r>
            <a:r>
              <a:rPr lang="de-CH" sz="4000" dirty="0" err="1">
                <a:solidFill>
                  <a:schemeClr val="bg1"/>
                </a:solidFill>
                <a:latin typeface="+mj-lt"/>
              </a:rPr>
              <a:t>Tourism</a:t>
            </a:r>
            <a:r>
              <a:rPr lang="de-CH" sz="4000" dirty="0">
                <a:solidFill>
                  <a:schemeClr val="bg1"/>
                </a:solidFill>
                <a:latin typeface="+mj-lt"/>
              </a:rPr>
              <a:t> </a:t>
            </a:r>
            <a:r>
              <a:rPr lang="de-CH" sz="4000" dirty="0" err="1">
                <a:solidFill>
                  <a:schemeClr val="bg1"/>
                </a:solidFill>
                <a:latin typeface="+mj-lt"/>
              </a:rPr>
              <a:t>Destinations</a:t>
            </a:r>
            <a:r>
              <a:rPr lang="de-CH" sz="4000" dirty="0">
                <a:solidFill>
                  <a:schemeClr val="bg1"/>
                </a:solidFill>
                <a:latin typeface="+mj-lt"/>
              </a:rPr>
              <a:t> </a:t>
            </a:r>
            <a:r>
              <a:rPr lang="de-CH" sz="4000" dirty="0" err="1">
                <a:solidFill>
                  <a:schemeClr val="bg1"/>
                </a:solidFill>
                <a:latin typeface="+mj-lt"/>
              </a:rPr>
              <a:t>Competitiveness</a:t>
            </a:r>
            <a:r>
              <a:rPr lang="de-CH" sz="4000" dirty="0">
                <a:solidFill>
                  <a:schemeClr val="bg1"/>
                </a:solidFill>
                <a:latin typeface="+mj-lt"/>
              </a:rPr>
              <a:t> Index (TDCI)</a:t>
            </a:r>
          </a:p>
          <a:p>
            <a:endParaRPr lang="de-CH" sz="4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29785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AC335-C740-2C54-3168-1DDF8B11B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B4863F-60B9-4354-1C7B-8A347152C7B9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 err="1">
                <a:solidFill>
                  <a:srgbClr val="0070C0"/>
                </a:solidFill>
              </a:rPr>
              <a:t>Tourism</a:t>
            </a:r>
            <a:r>
              <a:rPr lang="de-DE" sz="3500" dirty="0">
                <a:solidFill>
                  <a:srgbClr val="0070C0"/>
                </a:solidFill>
              </a:rPr>
              <a:t> </a:t>
            </a:r>
            <a:r>
              <a:rPr lang="de-DE" sz="3500" dirty="0" err="1">
                <a:solidFill>
                  <a:srgbClr val="0070C0"/>
                </a:solidFill>
              </a:rPr>
              <a:t>Destinations</a:t>
            </a:r>
            <a:r>
              <a:rPr lang="de-DE" sz="3500" dirty="0">
                <a:solidFill>
                  <a:srgbClr val="0070C0"/>
                </a:solidFill>
              </a:rPr>
              <a:t> </a:t>
            </a:r>
            <a:r>
              <a:rPr lang="de-DE" sz="3500" dirty="0" err="1">
                <a:solidFill>
                  <a:srgbClr val="0070C0"/>
                </a:solidFill>
              </a:rPr>
              <a:t>Competitiveness</a:t>
            </a:r>
            <a:r>
              <a:rPr lang="de-DE" sz="3500" dirty="0">
                <a:solidFill>
                  <a:srgbClr val="0070C0"/>
                </a:solidFill>
              </a:rPr>
              <a:t> Index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8BC4B5A-EB93-157F-24D2-47C04295BDEC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9926103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Vision BAK </a:t>
            </a:r>
            <a:r>
              <a:rPr kumimoji="0" lang="de-CH" sz="140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Tourism</a:t>
            </a: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r>
              <a:rPr kumimoji="0" lang="de-CH" sz="140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Intelligence</a:t>
            </a: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Wir leisten einen Beitrag dazu, die internationale Wettbewerbsfähigkeit der Schweizer Destinationen und Regionen zu stärken.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+mj-lt"/>
              </a:rPr>
              <a:t>Grundsätze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 panose="020B0503020102020204" pitchFamily="34" charset="0"/>
              </a:rPr>
              <a:t>Die Leistungsfähigkeit der Tourismuswirtschaft wird systematisch und kontinuierlich erfasst und analysiert.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Die Destinationen erhalten nicht nur Zugang zum Datenpool über ein BI-Tool, sondern darüber hinaus das analytische Instrumentarium, das aus der Vielzahl von Daten Erkenntnisse destilliert zu den Stärken, Schwächen und Verbesserungspotenzialen einer Destination.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Diese können sowohl in die strategische Entscheidungsfindung der Destinationen als auch in deren Kommunikation nach aussen einfliessen.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+mj-lt"/>
              </a:rPr>
              <a:t>BAK </a:t>
            </a:r>
            <a:r>
              <a:rPr lang="de-CH" sz="1400" kern="0" dirty="0" err="1">
                <a:solidFill>
                  <a:prstClr val="black"/>
                </a:solidFill>
                <a:latin typeface="+mj-lt"/>
              </a:rPr>
              <a:t>Tourism</a:t>
            </a:r>
            <a:r>
              <a:rPr lang="de-CH" sz="1400" kern="0" dirty="0">
                <a:solidFill>
                  <a:prstClr val="black"/>
                </a:solidFill>
                <a:latin typeface="+mj-lt"/>
              </a:rPr>
              <a:t> </a:t>
            </a:r>
            <a:r>
              <a:rPr lang="de-CH" sz="1400" kern="0" dirty="0" err="1">
                <a:solidFill>
                  <a:prstClr val="black"/>
                </a:solidFill>
                <a:latin typeface="+mj-lt"/>
              </a:rPr>
              <a:t>Destinations</a:t>
            </a:r>
            <a:r>
              <a:rPr lang="de-CH" sz="1400" kern="0" dirty="0">
                <a:solidFill>
                  <a:prstClr val="black"/>
                </a:solidFill>
                <a:latin typeface="+mj-lt"/>
              </a:rPr>
              <a:t> Competitiveness Index (TDCI)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 panose="020B0503020102020204" pitchFamily="34" charset="0"/>
              </a:rPr>
              <a:t>Der TDCI stellt ein neues analytisches Konzept zur Synthese und Verdichtung der Daten dar.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 panose="020B0503020102020204" pitchFamily="34" charset="0"/>
              </a:rPr>
              <a:t>Er misst die Wettbewerbsfähigkeit einer Destination entlang verschiedener Dimensionen (Performance, Marktstellung, Attraktivität und Strukturelles Potenzial) und fasst sie in einem leicht verständlichen und breit abgestützten Index zusammen.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 panose="020B0503020102020204" pitchFamily="34" charset="0"/>
              </a:rPr>
              <a:t>Der TDCI misst die Wettbewerbsfähigkeit der Schweizer Destinationen sowohl im Vergleich zum nahen Ausland als auch auf nationaler Ebene.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 panose="020B0503020102020204" pitchFamily="34" charset="0"/>
              </a:rPr>
              <a:t>Neben dem Benchmarking mit dem nationalen oder internationalen Durchschnitt wird für jede Destination eine spezifische Gruppe mit Vergleichsdestinationen definiert, welche über ähnliche strukturelle Voraussetzungen verfügen.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 panose="020B05030201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4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 panose="020B05030201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 panose="020B0503020102020204" pitchFamily="34" charset="0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de-CH" sz="1800" kern="0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615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rafik 41">
            <a:extLst>
              <a:ext uri="{FF2B5EF4-FFF2-40B4-BE49-F238E27FC236}">
                <a16:creationId xmlns:a16="http://schemas.microsoft.com/office/drawing/2014/main" id="{628FB8B4-5997-4625-8444-4ED9031258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r="416" b="-180"/>
          <a:stretch/>
        </p:blipFill>
        <p:spPr>
          <a:xfrm>
            <a:off x="-3758" y="1570727"/>
            <a:ext cx="2197643" cy="4544020"/>
          </a:xfrm>
          <a:prstGeom prst="rect">
            <a:avLst/>
          </a:prstGeom>
        </p:spPr>
      </p:pic>
      <p:sp>
        <p:nvSpPr>
          <p:cNvPr id="43" name="Rechteck 42">
            <a:extLst>
              <a:ext uri="{FF2B5EF4-FFF2-40B4-BE49-F238E27FC236}">
                <a16:creationId xmlns:a16="http://schemas.microsoft.com/office/drawing/2014/main" id="{DB250B48-12C1-413E-83F2-E03DAB259BA6}"/>
              </a:ext>
            </a:extLst>
          </p:cNvPr>
          <p:cNvSpPr/>
          <p:nvPr/>
        </p:nvSpPr>
        <p:spPr>
          <a:xfrm>
            <a:off x="1559233" y="1446703"/>
            <a:ext cx="1591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Performance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E90A8A95-937B-473B-A527-647E866032B9}"/>
              </a:ext>
            </a:extLst>
          </p:cNvPr>
          <p:cNvSpPr/>
          <p:nvPr/>
        </p:nvSpPr>
        <p:spPr>
          <a:xfrm>
            <a:off x="2549899" y="3608457"/>
            <a:ext cx="4320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Destinationsattraktivität</a:t>
            </a:r>
          </a:p>
        </p:txBody>
      </p:sp>
      <p:sp>
        <p:nvSpPr>
          <p:cNvPr id="45" name="Rechteck 44">
            <a:extLst>
              <a:ext uri="{FF2B5EF4-FFF2-40B4-BE49-F238E27FC236}">
                <a16:creationId xmlns:a16="http://schemas.microsoft.com/office/drawing/2014/main" id="{2F3E0EA8-EE63-4906-B6BF-75F9037B5E93}"/>
              </a:ext>
            </a:extLst>
          </p:cNvPr>
          <p:cNvSpPr/>
          <p:nvPr/>
        </p:nvSpPr>
        <p:spPr>
          <a:xfrm>
            <a:off x="2340013" y="4955433"/>
            <a:ext cx="26995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Strukturelles Potenzial</a:t>
            </a:r>
          </a:p>
          <a:p>
            <a:endParaRPr lang="de-CH" dirty="0">
              <a:solidFill>
                <a:srgbClr val="1E5AA9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Rechteck 45">
            <a:extLst>
              <a:ext uri="{FF2B5EF4-FFF2-40B4-BE49-F238E27FC236}">
                <a16:creationId xmlns:a16="http://schemas.microsoft.com/office/drawing/2014/main" id="{760EEB6C-50A6-466B-A8D8-D471DF9DD866}"/>
              </a:ext>
            </a:extLst>
          </p:cNvPr>
          <p:cNvSpPr/>
          <p:nvPr/>
        </p:nvSpPr>
        <p:spPr>
          <a:xfrm>
            <a:off x="2224033" y="2471000"/>
            <a:ext cx="4032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8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Marktstellung</a:t>
            </a:r>
          </a:p>
        </p:txBody>
      </p:sp>
      <p:sp>
        <p:nvSpPr>
          <p:cNvPr id="48" name="Rechteck: abgerundete Ecken 47">
            <a:extLst>
              <a:ext uri="{FF2B5EF4-FFF2-40B4-BE49-F238E27FC236}">
                <a16:creationId xmlns:a16="http://schemas.microsoft.com/office/drawing/2014/main" id="{CB05A2CE-797C-495E-8DCD-3DE95330F836}"/>
              </a:ext>
            </a:extLst>
          </p:cNvPr>
          <p:cNvSpPr/>
          <p:nvPr/>
        </p:nvSpPr>
        <p:spPr>
          <a:xfrm>
            <a:off x="263279" y="2558126"/>
            <a:ext cx="1106764" cy="720245"/>
          </a:xfrm>
          <a:prstGeom prst="roundRect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rtlCol="0" anchor="ctr"/>
          <a:lstStyle/>
          <a:p>
            <a:pPr algn="ctr"/>
            <a:r>
              <a:rPr lang="de-CH" sz="1400" dirty="0">
                <a:solidFill>
                  <a:schemeClr val="accent3">
                    <a:lumMod val="50000"/>
                  </a:schemeClr>
                </a:solidFill>
                <a:latin typeface="Franklin Gothic Medium" panose="020B0603020102020204" pitchFamily="34" charset="0"/>
              </a:rPr>
              <a:t>Ergebnis-orientierte Indikatoren</a:t>
            </a:r>
            <a:endParaRPr lang="de-CH" sz="1400" dirty="0">
              <a:solidFill>
                <a:schemeClr val="accent3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Rechteck: abgerundete Ecken 48">
            <a:extLst>
              <a:ext uri="{FF2B5EF4-FFF2-40B4-BE49-F238E27FC236}">
                <a16:creationId xmlns:a16="http://schemas.microsoft.com/office/drawing/2014/main" id="{D7A354B1-06A2-4827-8139-F41FE2E8D0D9}"/>
              </a:ext>
            </a:extLst>
          </p:cNvPr>
          <p:cNvSpPr/>
          <p:nvPr/>
        </p:nvSpPr>
        <p:spPr>
          <a:xfrm>
            <a:off x="233156" y="4114387"/>
            <a:ext cx="1362354" cy="784966"/>
          </a:xfrm>
          <a:prstGeom prst="roundRect">
            <a:avLst/>
          </a:prstGeom>
          <a:solidFill>
            <a:schemeClr val="accent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rtlCol="0" anchor="ctr"/>
          <a:lstStyle/>
          <a:p>
            <a:pPr algn="ctr"/>
            <a:r>
              <a:rPr lang="de-CH" sz="1400" dirty="0">
                <a:solidFill>
                  <a:schemeClr val="accent3">
                    <a:lumMod val="50000"/>
                  </a:schemeClr>
                </a:solidFill>
                <a:latin typeface="Franklin Gothic Medium" panose="020B0603020102020204" pitchFamily="34" charset="0"/>
              </a:rPr>
              <a:t>Determinanten-orientierte Indikatoren</a:t>
            </a:r>
            <a:endParaRPr lang="de-CH" sz="1400" dirty="0">
              <a:solidFill>
                <a:schemeClr val="accent3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4" name="Sprechblase: rechteckig mit abgerundeten Ecken 53">
            <a:extLst>
              <a:ext uri="{FF2B5EF4-FFF2-40B4-BE49-F238E27FC236}">
                <a16:creationId xmlns:a16="http://schemas.microsoft.com/office/drawing/2014/main" id="{4477EF77-8CB2-417D-A446-38A8EC97ACF4}"/>
              </a:ext>
            </a:extLst>
          </p:cNvPr>
          <p:cNvSpPr/>
          <p:nvPr/>
        </p:nvSpPr>
        <p:spPr>
          <a:xfrm>
            <a:off x="2396780" y="5340220"/>
            <a:ext cx="4473599" cy="513936"/>
          </a:xfrm>
          <a:prstGeom prst="wedgeRoundRectCallout">
            <a:avLst>
              <a:gd name="adj1" fmla="val -26538"/>
              <a:gd name="adj2" fmla="val -58935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bIns="18000"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hoch ist das strukturelle Potenzial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für die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künftige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Entwicklung der Tourismusdestination?» </a:t>
            </a:r>
          </a:p>
        </p:txBody>
      </p:sp>
      <p:sp>
        <p:nvSpPr>
          <p:cNvPr id="55" name="Sprechblase: rechteckig mit abgerundeten Ecken 54">
            <a:extLst>
              <a:ext uri="{FF2B5EF4-FFF2-40B4-BE49-F238E27FC236}">
                <a16:creationId xmlns:a16="http://schemas.microsoft.com/office/drawing/2014/main" id="{52D81386-3B25-46ED-B777-C67AF2E0113A}"/>
              </a:ext>
            </a:extLst>
          </p:cNvPr>
          <p:cNvSpPr/>
          <p:nvPr/>
        </p:nvSpPr>
        <p:spPr>
          <a:xfrm>
            <a:off x="2665487" y="4059400"/>
            <a:ext cx="3573073" cy="487199"/>
          </a:xfrm>
          <a:prstGeom prst="wedgeRoundRectCallout">
            <a:avLst>
              <a:gd name="adj1" fmla="val -19721"/>
              <a:gd name="adj2" fmla="val -63026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" bIns="18000"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«Was tut die Destination heute für die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künftige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Wettbewerbsfähigkeit?» </a:t>
            </a:r>
          </a:p>
        </p:txBody>
      </p:sp>
      <p:sp>
        <p:nvSpPr>
          <p:cNvPr id="56" name="Sprechblase: rechteckig mit abgerundeten Ecken 55">
            <a:extLst>
              <a:ext uri="{FF2B5EF4-FFF2-40B4-BE49-F238E27FC236}">
                <a16:creationId xmlns:a16="http://schemas.microsoft.com/office/drawing/2014/main" id="{7D9F763B-693E-4C0E-A6D8-73536B8A3563}"/>
              </a:ext>
            </a:extLst>
          </p:cNvPr>
          <p:cNvSpPr/>
          <p:nvPr/>
        </p:nvSpPr>
        <p:spPr>
          <a:xfrm>
            <a:off x="2368049" y="2862962"/>
            <a:ext cx="3888432" cy="360040"/>
          </a:xfrm>
          <a:prstGeom prst="wedgeRoundRectCallout">
            <a:avLst>
              <a:gd name="adj1" fmla="val -21648"/>
              <a:gd name="adj2" fmla="val -59893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gut ist die Destination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aktuell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positioniert?» </a:t>
            </a:r>
          </a:p>
        </p:txBody>
      </p:sp>
      <p:sp>
        <p:nvSpPr>
          <p:cNvPr id="57" name="Sprechblase: rechteckig mit abgerundeten Ecken 56">
            <a:extLst>
              <a:ext uri="{FF2B5EF4-FFF2-40B4-BE49-F238E27FC236}">
                <a16:creationId xmlns:a16="http://schemas.microsoft.com/office/drawing/2014/main" id="{321F5046-72CD-4A5C-82AF-7D576CD40ECF}"/>
              </a:ext>
            </a:extLst>
          </p:cNvPr>
          <p:cNvSpPr/>
          <p:nvPr/>
        </p:nvSpPr>
        <p:spPr>
          <a:xfrm>
            <a:off x="2138098" y="1833043"/>
            <a:ext cx="3834591" cy="546496"/>
          </a:xfrm>
          <a:prstGeom prst="wedgeRoundRectCallout">
            <a:avLst>
              <a:gd name="adj1" fmla="val -29024"/>
              <a:gd name="adj2" fmla="val -73515"/>
              <a:gd name="adj3" fmla="val 16667"/>
            </a:avLst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«Wie wettbewerbsfähig </a:t>
            </a:r>
            <a:r>
              <a:rPr lang="de-CH" sz="1400" u="sng" dirty="0">
                <a:solidFill>
                  <a:schemeClr val="tx1"/>
                </a:solidFill>
                <a:latin typeface="Franklin Gothic Book" panose="020B0503020102020204" pitchFamily="34" charset="0"/>
              </a:rPr>
              <a:t>war</a:t>
            </a: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 die Destination in </a:t>
            </a:r>
            <a:b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</a:br>
            <a:r>
              <a:rPr lang="de-CH" sz="1400" dirty="0">
                <a:solidFill>
                  <a:schemeClr val="tx1"/>
                </a:solidFill>
                <a:latin typeface="Franklin Gothic Book" panose="020B0503020102020204" pitchFamily="34" charset="0"/>
              </a:rPr>
              <a:t>den vergangenen Jahren?» </a:t>
            </a:r>
          </a:p>
        </p:txBody>
      </p:sp>
      <p:cxnSp>
        <p:nvCxnSpPr>
          <p:cNvPr id="58" name="Gerader Verbinder 57">
            <a:extLst>
              <a:ext uri="{FF2B5EF4-FFF2-40B4-BE49-F238E27FC236}">
                <a16:creationId xmlns:a16="http://schemas.microsoft.com/office/drawing/2014/main" id="{F546669D-7F2D-4ED0-B247-AE848617D307}"/>
              </a:ext>
            </a:extLst>
          </p:cNvPr>
          <p:cNvCxnSpPr>
            <a:cxnSpLocks/>
          </p:cNvCxnSpPr>
          <p:nvPr/>
        </p:nvCxnSpPr>
        <p:spPr>
          <a:xfrm flipV="1">
            <a:off x="1421298" y="2909502"/>
            <a:ext cx="250619" cy="151246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r Verbinder 58">
            <a:extLst>
              <a:ext uri="{FF2B5EF4-FFF2-40B4-BE49-F238E27FC236}">
                <a16:creationId xmlns:a16="http://schemas.microsoft.com/office/drawing/2014/main" id="{9D0505AE-ACCA-4983-9A46-0A4266D13F50}"/>
              </a:ext>
            </a:extLst>
          </p:cNvPr>
          <p:cNvCxnSpPr>
            <a:cxnSpLocks/>
          </p:cNvCxnSpPr>
          <p:nvPr/>
        </p:nvCxnSpPr>
        <p:spPr>
          <a:xfrm flipV="1">
            <a:off x="1667216" y="4111920"/>
            <a:ext cx="279576" cy="147618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68810ACA-969C-43C8-B528-E7974363B48E}"/>
              </a:ext>
            </a:extLst>
          </p:cNvPr>
          <p:cNvCxnSpPr>
            <a:cxnSpLocks/>
          </p:cNvCxnSpPr>
          <p:nvPr/>
        </p:nvCxnSpPr>
        <p:spPr>
          <a:xfrm flipH="1" flipV="1">
            <a:off x="1641650" y="4632893"/>
            <a:ext cx="223205" cy="194430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Gerader Verbinder 60">
            <a:extLst>
              <a:ext uri="{FF2B5EF4-FFF2-40B4-BE49-F238E27FC236}">
                <a16:creationId xmlns:a16="http://schemas.microsoft.com/office/drawing/2014/main" id="{56A83688-6623-46D0-A41A-CB9F5BEE890A}"/>
              </a:ext>
            </a:extLst>
          </p:cNvPr>
          <p:cNvCxnSpPr>
            <a:cxnSpLocks/>
          </p:cNvCxnSpPr>
          <p:nvPr/>
        </p:nvCxnSpPr>
        <p:spPr>
          <a:xfrm flipV="1">
            <a:off x="993626" y="2149218"/>
            <a:ext cx="118094" cy="284884"/>
          </a:xfrm>
          <a:prstGeom prst="line">
            <a:avLst/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hteck: abgerundete Ecken 87">
            <a:extLst>
              <a:ext uri="{FF2B5EF4-FFF2-40B4-BE49-F238E27FC236}">
                <a16:creationId xmlns:a16="http://schemas.microsoft.com/office/drawing/2014/main" id="{0B07E8A2-FCD1-4E9E-A8C7-591257D9FA48}"/>
              </a:ext>
            </a:extLst>
          </p:cNvPr>
          <p:cNvSpPr/>
          <p:nvPr/>
        </p:nvSpPr>
        <p:spPr>
          <a:xfrm>
            <a:off x="10453765" y="3482615"/>
            <a:ext cx="1459120" cy="3693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18000" rIns="18000" rtlCol="0" anchor="t" anchorCtr="0"/>
          <a:lstStyle/>
          <a:p>
            <a:pPr marL="0" marR="0" lvl="0" indent="0" algn="ctr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Medium" panose="020B0603020102020204" pitchFamily="34" charset="0"/>
                <a:ea typeface="+mn-ea"/>
                <a:cs typeface="+mn-cs"/>
              </a:rPr>
              <a:t>15 Indikatoren</a:t>
            </a:r>
          </a:p>
        </p:txBody>
      </p: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11E1061B-FE7A-4A83-AE96-CAB816B0517C}"/>
              </a:ext>
            </a:extLst>
          </p:cNvPr>
          <p:cNvCxnSpPr>
            <a:cxnSpLocks/>
            <a:stCxn id="57" idx="3"/>
          </p:cNvCxnSpPr>
          <p:nvPr/>
        </p:nvCxnSpPr>
        <p:spPr>
          <a:xfrm>
            <a:off x="5972689" y="2106291"/>
            <a:ext cx="924955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Gerader Verbinder 91">
            <a:extLst>
              <a:ext uri="{FF2B5EF4-FFF2-40B4-BE49-F238E27FC236}">
                <a16:creationId xmlns:a16="http://schemas.microsoft.com/office/drawing/2014/main" id="{8A8C8064-11DF-4A4F-B258-1C90AB85DBF9}"/>
              </a:ext>
            </a:extLst>
          </p:cNvPr>
          <p:cNvCxnSpPr>
            <a:cxnSpLocks/>
          </p:cNvCxnSpPr>
          <p:nvPr/>
        </p:nvCxnSpPr>
        <p:spPr>
          <a:xfrm>
            <a:off x="6256481" y="3037259"/>
            <a:ext cx="2005446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Gerader Verbinder 94">
            <a:extLst>
              <a:ext uri="{FF2B5EF4-FFF2-40B4-BE49-F238E27FC236}">
                <a16:creationId xmlns:a16="http://schemas.microsoft.com/office/drawing/2014/main" id="{59300711-2D38-4FC0-9C97-5D28A1C6BFF4}"/>
              </a:ext>
            </a:extLst>
          </p:cNvPr>
          <p:cNvCxnSpPr>
            <a:cxnSpLocks/>
          </p:cNvCxnSpPr>
          <p:nvPr/>
        </p:nvCxnSpPr>
        <p:spPr>
          <a:xfrm flipV="1">
            <a:off x="6238560" y="4350518"/>
            <a:ext cx="1492277" cy="872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FFA40C14-5268-4C2F-BD5C-18718142D635}"/>
              </a:ext>
            </a:extLst>
          </p:cNvPr>
          <p:cNvCxnSpPr>
            <a:cxnSpLocks/>
            <a:stCxn id="54" idx="3"/>
          </p:cNvCxnSpPr>
          <p:nvPr/>
        </p:nvCxnSpPr>
        <p:spPr>
          <a:xfrm flipV="1">
            <a:off x="6870379" y="5596316"/>
            <a:ext cx="935298" cy="872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Geschweifte Klammer rechts 107">
            <a:extLst>
              <a:ext uri="{FF2B5EF4-FFF2-40B4-BE49-F238E27FC236}">
                <a16:creationId xmlns:a16="http://schemas.microsoft.com/office/drawing/2014/main" id="{7CC5BB62-BFCA-4E7E-ABCF-A4AA21CC68F1}"/>
              </a:ext>
            </a:extLst>
          </p:cNvPr>
          <p:cNvSpPr/>
          <p:nvPr/>
        </p:nvSpPr>
        <p:spPr>
          <a:xfrm>
            <a:off x="10123436" y="1569065"/>
            <a:ext cx="239624" cy="4420483"/>
          </a:xfrm>
          <a:prstGeom prst="rightBrace">
            <a:avLst>
              <a:gd name="adj1" fmla="val 8333"/>
              <a:gd name="adj2" fmla="val 47495"/>
            </a:avLst>
          </a:prstGeom>
          <a:ln>
            <a:solidFill>
              <a:srgbClr val="3F2F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CH" dirty="0">
              <a:latin typeface="Franklin Gothic Book" panose="020B0503020102020204" pitchFamily="34" charset="0"/>
            </a:endParaRPr>
          </a:p>
        </p:txBody>
      </p:sp>
      <p:sp>
        <p:nvSpPr>
          <p:cNvPr id="114" name="Ellipse 113">
            <a:extLst>
              <a:ext uri="{FF2B5EF4-FFF2-40B4-BE49-F238E27FC236}">
                <a16:creationId xmlns:a16="http://schemas.microsoft.com/office/drawing/2014/main" id="{DFAA62F7-58B7-43A1-A8A1-FBECD5FC7142}"/>
              </a:ext>
            </a:extLst>
          </p:cNvPr>
          <p:cNvSpPr/>
          <p:nvPr/>
        </p:nvSpPr>
        <p:spPr>
          <a:xfrm>
            <a:off x="2040275" y="3686732"/>
            <a:ext cx="540000" cy="540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15" name="Ellipse 114">
            <a:extLst>
              <a:ext uri="{FF2B5EF4-FFF2-40B4-BE49-F238E27FC236}">
                <a16:creationId xmlns:a16="http://schemas.microsoft.com/office/drawing/2014/main" id="{DC02DE3F-AA8C-4099-B909-ACB2D4F15E03}"/>
              </a:ext>
            </a:extLst>
          </p:cNvPr>
          <p:cNvSpPr/>
          <p:nvPr/>
        </p:nvSpPr>
        <p:spPr>
          <a:xfrm>
            <a:off x="1801415" y="4751132"/>
            <a:ext cx="540000" cy="54000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16" name="Ellipse 115">
            <a:extLst>
              <a:ext uri="{FF2B5EF4-FFF2-40B4-BE49-F238E27FC236}">
                <a16:creationId xmlns:a16="http://schemas.microsoft.com/office/drawing/2014/main" id="{002BB6B3-00A8-4DD6-88EF-C3A0A1BA8426}"/>
              </a:ext>
            </a:extLst>
          </p:cNvPr>
          <p:cNvSpPr/>
          <p:nvPr/>
        </p:nvSpPr>
        <p:spPr>
          <a:xfrm>
            <a:off x="1703004" y="2498946"/>
            <a:ext cx="540000" cy="54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5400" cap="flat" cmpd="sng" algn="ctr">
            <a:solidFill>
              <a:srgbClr val="1E5AA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CH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grpSp>
        <p:nvGrpSpPr>
          <p:cNvPr id="117" name="Gruppieren 116">
            <a:extLst>
              <a:ext uri="{FF2B5EF4-FFF2-40B4-BE49-F238E27FC236}">
                <a16:creationId xmlns:a16="http://schemas.microsoft.com/office/drawing/2014/main" id="{5DB2058D-76E8-4063-809A-7CB95D8E0EA8}"/>
              </a:ext>
            </a:extLst>
          </p:cNvPr>
          <p:cNvGrpSpPr/>
          <p:nvPr/>
        </p:nvGrpSpPr>
        <p:grpSpPr>
          <a:xfrm>
            <a:off x="993693" y="1547436"/>
            <a:ext cx="542177" cy="561629"/>
            <a:chOff x="656051" y="839499"/>
            <a:chExt cx="542177" cy="561629"/>
          </a:xfrm>
        </p:grpSpPr>
        <p:pic>
          <p:nvPicPr>
            <p:cNvPr id="118" name="Picture 11" descr="\\fs01.bak.corp\users\MGR\Downloads\noun_growth_1351324.png">
              <a:extLst>
                <a:ext uri="{FF2B5EF4-FFF2-40B4-BE49-F238E27FC236}">
                  <a16:creationId xmlns:a16="http://schemas.microsoft.com/office/drawing/2014/main" id="{565D7D88-0FA2-4125-87D9-5A6E6F6D76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alphaModFix amt="99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051" y="861128"/>
              <a:ext cx="5400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9" name="Ellipse 118">
              <a:extLst>
                <a:ext uri="{FF2B5EF4-FFF2-40B4-BE49-F238E27FC236}">
                  <a16:creationId xmlns:a16="http://schemas.microsoft.com/office/drawing/2014/main" id="{2002AAC6-B31B-42D2-9AC9-47D56C31B61B}"/>
                </a:ext>
              </a:extLst>
            </p:cNvPr>
            <p:cNvSpPr/>
            <p:nvPr/>
          </p:nvSpPr>
          <p:spPr>
            <a:xfrm>
              <a:off x="658228" y="839499"/>
              <a:ext cx="540000" cy="540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76" name="Rechteck: abgerundete Ecken 75">
            <a:extLst>
              <a:ext uri="{FF2B5EF4-FFF2-40B4-BE49-F238E27FC236}">
                <a16:creationId xmlns:a16="http://schemas.microsoft.com/office/drawing/2014/main" id="{906D9415-44E3-448A-BC7D-6D3B59A7833A}"/>
              </a:ext>
            </a:extLst>
          </p:cNvPr>
          <p:cNvSpPr/>
          <p:nvPr/>
        </p:nvSpPr>
        <p:spPr>
          <a:xfrm>
            <a:off x="7655122" y="1752913"/>
            <a:ext cx="2526978" cy="805211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1 = Wachstum Übernachtungen Hotellerie</a:t>
            </a:r>
          </a:p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2 = Wachstum Übernachtungen </a:t>
            </a:r>
            <a:b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</a:b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       Para-Hotellerie</a:t>
            </a:r>
            <a:b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</a:b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3 = Steigerung Kundenbewertung</a:t>
            </a:r>
          </a:p>
          <a:p>
            <a:pPr defTabSz="1072866">
              <a:tabLst>
                <a:tab pos="2667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4 = Steigerung der Ertragskraft</a:t>
            </a:r>
          </a:p>
        </p:txBody>
      </p:sp>
      <p:sp>
        <p:nvSpPr>
          <p:cNvPr id="77" name="Rechteck: abgerundete Ecken 76">
            <a:extLst>
              <a:ext uri="{FF2B5EF4-FFF2-40B4-BE49-F238E27FC236}">
                <a16:creationId xmlns:a16="http://schemas.microsoft.com/office/drawing/2014/main" id="{F5BA59F7-F725-4D7C-B3BE-EA936663B830}"/>
              </a:ext>
            </a:extLst>
          </p:cNvPr>
          <p:cNvSpPr/>
          <p:nvPr/>
        </p:nvSpPr>
        <p:spPr>
          <a:xfrm>
            <a:off x="7655121" y="2785673"/>
            <a:ext cx="2526979" cy="725628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srgbClr val="1E5AA9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5 = Anteil Hotellerie an Übernachtungen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6 = Betriebsgrösse Hotellerie</a:t>
            </a:r>
            <a:b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</a:b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7 = Kundenbewertungen</a:t>
            </a:r>
          </a:p>
          <a:p>
            <a:pPr defTabSz="1072866">
              <a:tabLst>
                <a:tab pos="2667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8</a:t>
            </a: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= Ertragskraft pro Logiernacht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6700" algn="l"/>
              </a:tabLst>
              <a:defRPr/>
            </a:pP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78" name="Rechteck: abgerundete Ecken 77">
            <a:extLst>
              <a:ext uri="{FF2B5EF4-FFF2-40B4-BE49-F238E27FC236}">
                <a16:creationId xmlns:a16="http://schemas.microsoft.com/office/drawing/2014/main" id="{80C62AE6-73BF-4D22-B82D-5AD2B905B3E1}"/>
              </a:ext>
            </a:extLst>
          </p:cNvPr>
          <p:cNvSpPr/>
          <p:nvPr/>
        </p:nvSpPr>
        <p:spPr>
          <a:xfrm>
            <a:off x="7659098" y="3963365"/>
            <a:ext cx="2544964" cy="840089"/>
          </a:xfrm>
          <a:prstGeom prst="roundRect">
            <a:avLst>
              <a:gd name="adj" fmla="val 10781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ctr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685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9   = Saisonale Ausgewogenheit	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10 = Aufenthaltsdauer Hotellerie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11 = Anteil betten im 4-5-Sterne-Segement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968500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  12 = Attraktivität Angebot Sommer	</a:t>
            </a:r>
          </a:p>
          <a:p>
            <a:pPr lvl="0" defTabSz="1072866">
              <a:tabLst>
                <a:tab pos="1968500" algn="l"/>
              </a:tabLst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  13 = </a:t>
            </a: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Attraktivität Angebot Winter</a:t>
            </a:r>
          </a:p>
        </p:txBody>
      </p:sp>
      <p:sp>
        <p:nvSpPr>
          <p:cNvPr id="87" name="Rechteck: abgerundete Ecken 86">
            <a:extLst>
              <a:ext uri="{FF2B5EF4-FFF2-40B4-BE49-F238E27FC236}">
                <a16:creationId xmlns:a16="http://schemas.microsoft.com/office/drawing/2014/main" id="{37C04496-4C9B-4335-8CB2-4A4F5782DE46}"/>
              </a:ext>
            </a:extLst>
          </p:cNvPr>
          <p:cNvSpPr/>
          <p:nvPr/>
        </p:nvSpPr>
        <p:spPr>
          <a:xfrm>
            <a:off x="7646128" y="5219777"/>
            <a:ext cx="2544964" cy="636995"/>
          </a:xfrm>
          <a:prstGeom prst="roundRect">
            <a:avLst>
              <a:gd name="adj" fmla="val 11199"/>
            </a:avLst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8000" rIns="18000" rtlCol="0" anchor="t" anchorCtr="0"/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kumimoji="0" lang="de-CH" sz="1000" b="0" i="0" u="none" strike="noStrike" kern="0" cap="none" spc="0" normalizeH="0" baseline="0" noProof="0" dirty="0">
                <a:ln>
                  <a:noFill/>
                </a:ln>
                <a:solidFill>
                  <a:srgbClr val="1E5AA9"/>
                </a:solidFill>
                <a:effectLst/>
                <a:uLnTx/>
                <a:uFillTx/>
                <a:latin typeface="Franklin Gothic Book" panose="020B0503020102020204" pitchFamily="34" charset="0"/>
                <a:ea typeface="+mn-ea"/>
                <a:cs typeface="+mn-cs"/>
              </a:rPr>
              <a:t>14 = Strukturelles Wachstumspotenzial 	 Übernachtungen</a:t>
            </a:r>
          </a:p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46088" algn="l"/>
              </a:tabLst>
              <a:defRPr/>
            </a:pPr>
            <a:r>
              <a:rPr lang="de-CH" sz="1000" kern="0" dirty="0">
                <a:solidFill>
                  <a:srgbClr val="1E5AA9"/>
                </a:solidFill>
                <a:latin typeface="Franklin Gothic Book" panose="020B0503020102020204" pitchFamily="34" charset="0"/>
              </a:rPr>
              <a:t>15 = Strukturelles Ausgabenpotenzial Gäste</a:t>
            </a:r>
            <a:endParaRPr kumimoji="0" lang="de-CH" sz="1000" b="0" i="0" u="none" strike="noStrike" kern="0" cap="none" spc="0" normalizeH="0" baseline="0" noProof="0" dirty="0">
              <a:ln>
                <a:noFill/>
              </a:ln>
              <a:solidFill>
                <a:srgbClr val="1E5AA9"/>
              </a:solidFill>
              <a:effectLst/>
              <a:uLnTx/>
              <a:uFillTx/>
              <a:latin typeface="Franklin Gothic Book" panose="020B0503020102020204" pitchFamily="34" charset="0"/>
              <a:ea typeface="+mn-ea"/>
              <a:cs typeface="+mn-cs"/>
            </a:endParaRPr>
          </a:p>
        </p:txBody>
      </p:sp>
      <p:sp>
        <p:nvSpPr>
          <p:cNvPr id="124" name="Foliennummernplatzhalter 3">
            <a:extLst>
              <a:ext uri="{FF2B5EF4-FFF2-40B4-BE49-F238E27FC236}">
                <a16:creationId xmlns:a16="http://schemas.microsoft.com/office/drawing/2014/main" id="{CAF02307-199B-4C81-BA25-A6797B06D536}"/>
              </a:ext>
            </a:extLst>
          </p:cNvPr>
          <p:cNvSpPr txBox="1">
            <a:spLocks/>
          </p:cNvSpPr>
          <p:nvPr/>
        </p:nvSpPr>
        <p:spPr>
          <a:xfrm>
            <a:off x="47244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de-CH" sz="1400" dirty="0">
                <a:latin typeface="Franklin Gothic Book" panose="020B0503020102020204" pitchFamily="34" charset="0"/>
              </a:rPr>
              <a:t>3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BD5EEB82-CCA0-1FDD-067F-3B1845FEC4BE}"/>
              </a:ext>
            </a:extLst>
          </p:cNvPr>
          <p:cNvSpPr txBox="1"/>
          <p:nvPr/>
        </p:nvSpPr>
        <p:spPr>
          <a:xfrm>
            <a:off x="628828" y="6290392"/>
            <a:ext cx="52910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07286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1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Franklin Gothic Book" panose="020B0503020102020204" pitchFamily="34" charset="0"/>
              </a:rPr>
              <a:t>Quelle: BAK Economics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A4B42F1-6529-7B14-83E2-39FD94AD77EB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CH" sz="3500" dirty="0">
                <a:solidFill>
                  <a:srgbClr val="0070C0"/>
                </a:solidFill>
              </a:rPr>
              <a:t>Wie haben wir «Wettbewerbsfähigkeit» gemessen? </a:t>
            </a:r>
            <a:endParaRPr lang="de-DE" sz="3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319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86B36E-BDF8-05F7-5177-1F295AB76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268326-F38C-2670-C49A-0CF61E33A175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Performance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6FA0F70-C8DB-E01A-00E6-8D9A6157EE45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5427542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Die Performance in der Vergangenheit weist auf die bisherige Wettbewerbsfähigkeit hin und ist auch ein guter Indikator für die Zukunft.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Wie lässt sich die vergangene Performance messen?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de-CH" sz="1400" kern="0" dirty="0">
                <a:solidFill>
                  <a:prstClr val="black"/>
                </a:solidFill>
              </a:rPr>
              <a:t>Veränderung über mehrere Jahre (bzw. gegenüber vor Covid 2019) zeigt eine längerfristige Entwicklung und soll den Fokus weg von kurzfristigen Schwankungen nehmen.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Wachstum Übernachtungen Hotellerie: Wurden die Übernachtungen in der Hotellerie gesteigert?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Wachstum Übernachtungen Parahotellerie: Wurden die Übernachtungen in der Parahotellerie gesteigert?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Steigerung Kundenbewertungen: Konnten die Bewertungen von Gästen verbessert werden?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Steigerung der Ertragskraft: Konnte die Ertragskraft gesteigert werden?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3A004E03-F101-BEE2-DC0A-2F28E6D265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384638"/>
              </p:ext>
            </p:extLst>
          </p:nvPr>
        </p:nvGraphicFramePr>
        <p:xfrm>
          <a:off x="7159872" y="1551598"/>
          <a:ext cx="3435082" cy="1485900"/>
        </p:xfrm>
        <a:graphic>
          <a:graphicData uri="http://schemas.openxmlformats.org/drawingml/2006/table">
            <a:tbl>
              <a:tblPr/>
              <a:tblGrid>
                <a:gridCol w="1717541">
                  <a:extLst>
                    <a:ext uri="{9D8B030D-6E8A-4147-A177-3AD203B41FA5}">
                      <a16:colId xmlns:a16="http://schemas.microsoft.com/office/drawing/2014/main" val="2809865812"/>
                    </a:ext>
                  </a:extLst>
                </a:gridCol>
                <a:gridCol w="1717541">
                  <a:extLst>
                    <a:ext uri="{9D8B030D-6E8A-4147-A177-3AD203B41FA5}">
                      <a16:colId xmlns:a16="http://schemas.microsoft.com/office/drawing/2014/main" val="262695552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Destination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Index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7203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Urnersee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72217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Malcantone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101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Andermatt</a:t>
                      </a:r>
                      <a:endParaRPr lang="de-CH" sz="14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31935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Goms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492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Arosa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35272"/>
                  </a:ext>
                </a:extLst>
              </a:tr>
            </a:tbl>
          </a:graphicData>
        </a:graphic>
      </p:graphicFrame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0D64674E-05EF-CA89-15EB-B39A2B87D7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6318762"/>
              </p:ext>
            </p:extLst>
          </p:nvPr>
        </p:nvGraphicFramePr>
        <p:xfrm>
          <a:off x="7100399" y="354566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Untertitel 2">
            <a:extLst>
              <a:ext uri="{FF2B5EF4-FFF2-40B4-BE49-F238E27FC236}">
                <a16:creationId xmlns:a16="http://schemas.microsoft.com/office/drawing/2014/main" id="{BB96B440-F453-6E4C-C273-2E35122F0746}"/>
              </a:ext>
            </a:extLst>
          </p:cNvPr>
          <p:cNvSpPr txBox="1">
            <a:spLocks/>
          </p:cNvSpPr>
          <p:nvPr/>
        </p:nvSpPr>
        <p:spPr>
          <a:xfrm>
            <a:off x="7100400" y="1173600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Beste Schweizer Destinationen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3C05E2F5-BBA1-B78A-8C96-28E8660ECC1A}"/>
              </a:ext>
            </a:extLst>
          </p:cNvPr>
          <p:cNvSpPr txBox="1">
            <a:spLocks/>
          </p:cNvSpPr>
          <p:nvPr/>
        </p:nvSpPr>
        <p:spPr>
          <a:xfrm>
            <a:off x="7100399" y="3182415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Vergleich mit der Benchmarking-Gruppe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b="1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4253998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C1383-D3BD-0D44-AFD0-5F12772E5B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A92084-090B-3DD9-5670-541A916EF3C4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Marktstellung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EE22761-47F5-2D41-77C8-9319D6D8B561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5427542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Der 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Index zur Marktstellung </a:t>
            </a: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zeigt die Positionierung einer Destination auf dem nationalen und internationalen Markt.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Wie lässt sich die Marktstellung messen?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Betriebsgrösse Hotellerie: Durchschnittliche Betriebsgrösse gemessen an den Betten pro Hotel. Grössere Betriebe haben Vorteile durch Skaleneffekte.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Kundenbewertungen: Wahrnehmung der Gäste gemessen am Durchschnittswert des </a:t>
            </a:r>
            <a:r>
              <a:rPr lang="de-CH" sz="1400" kern="0" dirty="0" err="1">
                <a:solidFill>
                  <a:prstClr val="black"/>
                </a:solidFill>
                <a:latin typeface="Franklin Gothic Book"/>
              </a:rPr>
              <a:t>TrustYou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-Scores.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Ertragskraft Hotellerie gemessen an den Preisen auf Booking.com.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5E840BB0-3ED5-6890-5252-902EC114D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962344"/>
              </p:ext>
            </p:extLst>
          </p:nvPr>
        </p:nvGraphicFramePr>
        <p:xfrm>
          <a:off x="7159872" y="1571918"/>
          <a:ext cx="3435082" cy="1485900"/>
        </p:xfrm>
        <a:graphic>
          <a:graphicData uri="http://schemas.openxmlformats.org/drawingml/2006/table">
            <a:tbl>
              <a:tblPr/>
              <a:tblGrid>
                <a:gridCol w="1717541">
                  <a:extLst>
                    <a:ext uri="{9D8B030D-6E8A-4147-A177-3AD203B41FA5}">
                      <a16:colId xmlns:a16="http://schemas.microsoft.com/office/drawing/2014/main" val="2809865812"/>
                    </a:ext>
                  </a:extLst>
                </a:gridCol>
                <a:gridCol w="1717541">
                  <a:extLst>
                    <a:ext uri="{9D8B030D-6E8A-4147-A177-3AD203B41FA5}">
                      <a16:colId xmlns:a16="http://schemas.microsoft.com/office/drawing/2014/main" val="262695552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Destination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Index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7203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Leysin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72217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Engadin St. Moritz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101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Flims</a:t>
                      </a:r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 Laax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31935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Zermatt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492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Davos Klosters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35272"/>
                  </a:ext>
                </a:extLst>
              </a:tr>
            </a:tbl>
          </a:graphicData>
        </a:graphic>
      </p:graphicFrame>
      <p:sp>
        <p:nvSpPr>
          <p:cNvPr id="12" name="Untertitel 2">
            <a:extLst>
              <a:ext uri="{FF2B5EF4-FFF2-40B4-BE49-F238E27FC236}">
                <a16:creationId xmlns:a16="http://schemas.microsoft.com/office/drawing/2014/main" id="{31C88059-355E-3A5F-6613-284A1D9CCC0B}"/>
              </a:ext>
            </a:extLst>
          </p:cNvPr>
          <p:cNvSpPr txBox="1">
            <a:spLocks/>
          </p:cNvSpPr>
          <p:nvPr/>
        </p:nvSpPr>
        <p:spPr>
          <a:xfrm>
            <a:off x="7100400" y="1173600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Beste Schweizer Destinationen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2D39A4EE-010A-F80B-A19A-49A7B3DDE904}"/>
              </a:ext>
            </a:extLst>
          </p:cNvPr>
          <p:cNvSpPr txBox="1">
            <a:spLocks/>
          </p:cNvSpPr>
          <p:nvPr/>
        </p:nvSpPr>
        <p:spPr>
          <a:xfrm>
            <a:off x="7100399" y="3192575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Vergleich mit der Benchmarking-Gruppe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b="1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F46D6B87-83D3-4B0A-8ADB-DB2457586B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2661723"/>
              </p:ext>
            </p:extLst>
          </p:nvPr>
        </p:nvGraphicFramePr>
        <p:xfrm>
          <a:off x="7100399" y="348205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66697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92289C-0FB3-01AF-6FE2-19DC9530B2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7114BD-87FE-F684-C0A5-0D73FAD31F8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Destinationsattraktivität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DCF8750-1F3F-5542-0A1F-69BE50E1C0F8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5427542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Die Destinationsattraktivität bewertet die Qualität und Vielfalt des touristischen Angebots einer Destination, wovon auch die lokale Bevölkerung profitiert.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Wie lässt sich die Destinationsattraktivität messen?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Verhalten der Gäste: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Saisonale Ausgewogenheit gemessen am Gini-Index der monatlichen Übernachtung. Ist die Destination auch in der Nebensaison attraktiv?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Aufenthaltsdauer Hotellerie. Bietet die Destination ein genügend vielfältiges Angebot für längere Aufenthalte?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Qualität des Angebots: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Hotelqualität: Anteil 4 und 5 Sterne Betten an allen Hotelbetten.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Attraktivität Angebot Sommer.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Attraktivität Angebot Winter.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2CB2A86E-9DC5-72B5-0702-19F1BBFCDC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334834"/>
              </p:ext>
            </p:extLst>
          </p:nvPr>
        </p:nvGraphicFramePr>
        <p:xfrm>
          <a:off x="7159872" y="1551598"/>
          <a:ext cx="3435082" cy="1485900"/>
        </p:xfrm>
        <a:graphic>
          <a:graphicData uri="http://schemas.openxmlformats.org/drawingml/2006/table">
            <a:tbl>
              <a:tblPr/>
              <a:tblGrid>
                <a:gridCol w="1717541">
                  <a:extLst>
                    <a:ext uri="{9D8B030D-6E8A-4147-A177-3AD203B41FA5}">
                      <a16:colId xmlns:a16="http://schemas.microsoft.com/office/drawing/2014/main" val="2809865812"/>
                    </a:ext>
                  </a:extLst>
                </a:gridCol>
                <a:gridCol w="1717541">
                  <a:extLst>
                    <a:ext uri="{9D8B030D-6E8A-4147-A177-3AD203B41FA5}">
                      <a16:colId xmlns:a16="http://schemas.microsoft.com/office/drawing/2014/main" val="262695552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Destination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Index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7203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Engadin St. Moritz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72217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Davos Klosters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101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Gstaad Saanenland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31935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Zermatt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492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Heidiland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35272"/>
                  </a:ext>
                </a:extLst>
              </a:tr>
            </a:tbl>
          </a:graphicData>
        </a:graphic>
      </p:graphicFrame>
      <p:sp>
        <p:nvSpPr>
          <p:cNvPr id="12" name="Untertitel 2">
            <a:extLst>
              <a:ext uri="{FF2B5EF4-FFF2-40B4-BE49-F238E27FC236}">
                <a16:creationId xmlns:a16="http://schemas.microsoft.com/office/drawing/2014/main" id="{8CD9D055-E9DB-21D4-723D-27625C0DD585}"/>
              </a:ext>
            </a:extLst>
          </p:cNvPr>
          <p:cNvSpPr txBox="1">
            <a:spLocks/>
          </p:cNvSpPr>
          <p:nvPr/>
        </p:nvSpPr>
        <p:spPr>
          <a:xfrm>
            <a:off x="7100400" y="1173600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Beste Schweizer Destinationen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5C9B2FAF-66A7-5A64-1A5B-82F03E2AE8DC}"/>
              </a:ext>
            </a:extLst>
          </p:cNvPr>
          <p:cNvSpPr txBox="1">
            <a:spLocks/>
          </p:cNvSpPr>
          <p:nvPr/>
        </p:nvSpPr>
        <p:spPr>
          <a:xfrm>
            <a:off x="7100399" y="3223055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Vergleich mit der Benchmarking-Gruppe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b="1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10" name="Diagramm 9">
            <a:extLst>
              <a:ext uri="{FF2B5EF4-FFF2-40B4-BE49-F238E27FC236}">
                <a16:creationId xmlns:a16="http://schemas.microsoft.com/office/drawing/2014/main" id="{B7B0855E-767A-443D-8AFF-5A4A05C0CC5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3877000"/>
              </p:ext>
            </p:extLst>
          </p:nvPr>
        </p:nvGraphicFramePr>
        <p:xfrm>
          <a:off x="7100399" y="354696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948504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8641CA-747D-DBE3-66CC-5A183515C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39F573-83DF-9F5A-61F3-00261B585A8E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Strukturelles Potential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5788B09-F041-2987-EB9E-854F9A633F08}"/>
              </a:ext>
            </a:extLst>
          </p:cNvPr>
          <p:cNvSpPr txBox="1">
            <a:spLocks/>
          </p:cNvSpPr>
          <p:nvPr/>
        </p:nvSpPr>
        <p:spPr>
          <a:xfrm>
            <a:off x="1003738" y="1171816"/>
            <a:ext cx="5427542" cy="47503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Das strukturelle Potential soll einerseits messen, was das langfristige Wachstumspotential einer Destination ist und andererseits wie das Ausgabeverhalten von Gästen aussieht. </a:t>
            </a:r>
            <a:endParaRPr kumimoji="0" lang="de-CH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Wie lässt sich das strukturelle Potential messen?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Ausgabenpotential gemessen an den erwarteten durchschnittlichen Ausgaben basierend auf dem </a:t>
            </a:r>
            <a:r>
              <a:rPr lang="de-CH" sz="1400" kern="0" dirty="0" err="1">
                <a:solidFill>
                  <a:prstClr val="black"/>
                </a:solidFill>
                <a:latin typeface="Franklin Gothic Book"/>
              </a:rPr>
              <a:t>Gästemix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.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Tx/>
              <a:buChar char="-"/>
              <a:defRPr/>
            </a:pP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Wachstumspotential: Erwartete Anstieg der Logiernächte basierend auf dem </a:t>
            </a:r>
            <a:r>
              <a:rPr lang="de-CH" sz="1400" kern="0" dirty="0" err="1">
                <a:solidFill>
                  <a:prstClr val="black"/>
                </a:solidFill>
                <a:latin typeface="Franklin Gothic Book"/>
              </a:rPr>
              <a:t>Gästemix</a:t>
            </a:r>
            <a:r>
              <a:rPr lang="de-CH" sz="1400" kern="0" dirty="0">
                <a:solidFill>
                  <a:prstClr val="black"/>
                </a:solidFill>
                <a:latin typeface="Franklin Gothic Book"/>
              </a:rPr>
              <a:t> und dem langfristigen Wachstumspotential der einzelnen Herkunftsmärkte.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CB074E71-9A5F-5108-38B8-33C7A3154B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579874"/>
              </p:ext>
            </p:extLst>
          </p:nvPr>
        </p:nvGraphicFramePr>
        <p:xfrm>
          <a:off x="7159872" y="1551598"/>
          <a:ext cx="3435082" cy="1485900"/>
        </p:xfrm>
        <a:graphic>
          <a:graphicData uri="http://schemas.openxmlformats.org/drawingml/2006/table">
            <a:tbl>
              <a:tblPr/>
              <a:tblGrid>
                <a:gridCol w="1717541">
                  <a:extLst>
                    <a:ext uri="{9D8B030D-6E8A-4147-A177-3AD203B41FA5}">
                      <a16:colId xmlns:a16="http://schemas.microsoft.com/office/drawing/2014/main" val="2809865812"/>
                    </a:ext>
                  </a:extLst>
                </a:gridCol>
                <a:gridCol w="1717541">
                  <a:extLst>
                    <a:ext uri="{9D8B030D-6E8A-4147-A177-3AD203B41FA5}">
                      <a16:colId xmlns:a16="http://schemas.microsoft.com/office/drawing/2014/main" val="262695552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Destination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Index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7203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Luzern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72217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Interlaken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101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Grindelwald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31935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Jungfrau 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492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Wengen-Mürren-L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35272"/>
                  </a:ext>
                </a:extLst>
              </a:tr>
            </a:tbl>
          </a:graphicData>
        </a:graphic>
      </p:graphicFrame>
      <p:sp>
        <p:nvSpPr>
          <p:cNvPr id="12" name="Untertitel 2">
            <a:extLst>
              <a:ext uri="{FF2B5EF4-FFF2-40B4-BE49-F238E27FC236}">
                <a16:creationId xmlns:a16="http://schemas.microsoft.com/office/drawing/2014/main" id="{8B6BB886-0613-8C00-C393-8DD45A9C6250}"/>
              </a:ext>
            </a:extLst>
          </p:cNvPr>
          <p:cNvSpPr txBox="1">
            <a:spLocks/>
          </p:cNvSpPr>
          <p:nvPr/>
        </p:nvSpPr>
        <p:spPr>
          <a:xfrm>
            <a:off x="7100400" y="1173600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Beste Schweizer Destinationen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1D40A55E-D4B2-8152-4957-53C67876C196}"/>
              </a:ext>
            </a:extLst>
          </p:cNvPr>
          <p:cNvSpPr txBox="1">
            <a:spLocks/>
          </p:cNvSpPr>
          <p:nvPr/>
        </p:nvSpPr>
        <p:spPr>
          <a:xfrm>
            <a:off x="7100399" y="3223055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Vergleich mit der Benchmarking-Gruppe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b="1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27331348-2FE1-4B2C-A531-AA3DA10E51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7819498"/>
              </p:ext>
            </p:extLst>
          </p:nvPr>
        </p:nvGraphicFramePr>
        <p:xfrm>
          <a:off x="7100399" y="352108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241489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5F43C-C272-ACC6-2C14-BC8A134DD2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99142-1B3A-6756-3BED-1669DCFF5CA6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11098462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 err="1">
                <a:solidFill>
                  <a:srgbClr val="0070C0"/>
                </a:solidFill>
              </a:rPr>
              <a:t>Tourism</a:t>
            </a:r>
            <a:r>
              <a:rPr lang="de-DE" sz="3500" dirty="0">
                <a:solidFill>
                  <a:srgbClr val="0070C0"/>
                </a:solidFill>
              </a:rPr>
              <a:t> </a:t>
            </a:r>
            <a:r>
              <a:rPr lang="de-DE" sz="3500" dirty="0" err="1">
                <a:solidFill>
                  <a:srgbClr val="0070C0"/>
                </a:solidFill>
              </a:rPr>
              <a:t>Destinations</a:t>
            </a:r>
            <a:r>
              <a:rPr lang="de-DE" sz="3500" dirty="0">
                <a:solidFill>
                  <a:srgbClr val="0070C0"/>
                </a:solidFill>
              </a:rPr>
              <a:t> </a:t>
            </a:r>
            <a:r>
              <a:rPr lang="de-DE" sz="3500" dirty="0" err="1">
                <a:solidFill>
                  <a:srgbClr val="0070C0"/>
                </a:solidFill>
              </a:rPr>
              <a:t>Competitiveness</a:t>
            </a:r>
            <a:r>
              <a:rPr lang="de-DE" sz="3500" dirty="0">
                <a:solidFill>
                  <a:srgbClr val="0070C0"/>
                </a:solidFill>
              </a:rPr>
              <a:t> Index</a:t>
            </a:r>
          </a:p>
        </p:txBody>
      </p:sp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7311FD1E-9CED-3BF8-E0FB-C32D0D37E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891980"/>
              </p:ext>
            </p:extLst>
          </p:nvPr>
        </p:nvGraphicFramePr>
        <p:xfrm>
          <a:off x="1094352" y="1691977"/>
          <a:ext cx="3435082" cy="1485900"/>
        </p:xfrm>
        <a:graphic>
          <a:graphicData uri="http://schemas.openxmlformats.org/drawingml/2006/table">
            <a:tbl>
              <a:tblPr/>
              <a:tblGrid>
                <a:gridCol w="1717541">
                  <a:extLst>
                    <a:ext uri="{9D8B030D-6E8A-4147-A177-3AD203B41FA5}">
                      <a16:colId xmlns:a16="http://schemas.microsoft.com/office/drawing/2014/main" val="2809865812"/>
                    </a:ext>
                  </a:extLst>
                </a:gridCol>
                <a:gridCol w="1717541">
                  <a:extLst>
                    <a:ext uri="{9D8B030D-6E8A-4147-A177-3AD203B41FA5}">
                      <a16:colId xmlns:a16="http://schemas.microsoft.com/office/drawing/2014/main" val="262695552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Destination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Franklin Gothic Book" panose="020B0503020102020204" pitchFamily="34" charset="0"/>
                        </a:rPr>
                        <a:t>Index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876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72038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Zermatt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5722178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Engadin St. Moritz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2101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Grindelwald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31935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Jungfrau Region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04927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de-CH" sz="1400" b="0" i="0" u="none" strike="noStrike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Flims Laax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Franklin Gothic Book" panose="020B0503020102020204" pitchFamily="34" charset="0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EA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3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35272"/>
                  </a:ext>
                </a:extLst>
              </a:tr>
            </a:tbl>
          </a:graphicData>
        </a:graphic>
      </p:graphicFrame>
      <p:sp>
        <p:nvSpPr>
          <p:cNvPr id="12" name="Untertitel 2">
            <a:extLst>
              <a:ext uri="{FF2B5EF4-FFF2-40B4-BE49-F238E27FC236}">
                <a16:creationId xmlns:a16="http://schemas.microsoft.com/office/drawing/2014/main" id="{49E9A122-84CB-DDDD-415A-913A47DC1CC3}"/>
              </a:ext>
            </a:extLst>
          </p:cNvPr>
          <p:cNvSpPr txBox="1">
            <a:spLocks/>
          </p:cNvSpPr>
          <p:nvPr/>
        </p:nvSpPr>
        <p:spPr>
          <a:xfrm>
            <a:off x="1094352" y="1171213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Beste Schweizer Destinationen</a:t>
            </a: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CF3AC4C8-BB56-C899-878F-2A4E4F5FA67D}"/>
              </a:ext>
            </a:extLst>
          </p:cNvPr>
          <p:cNvSpPr txBox="1">
            <a:spLocks/>
          </p:cNvSpPr>
          <p:nvPr/>
        </p:nvSpPr>
        <p:spPr>
          <a:xfrm>
            <a:off x="5312852" y="1171213"/>
            <a:ext cx="4675701" cy="323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CH" sz="1400" b="1" kern="0" dirty="0">
                <a:solidFill>
                  <a:prstClr val="black"/>
                </a:solidFill>
                <a:latin typeface="Franklin Gothic Book"/>
              </a:rPr>
              <a:t>Vergleich mit der Benchmarking-Gruppe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b="1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CH" sz="1400" kern="0" dirty="0">
              <a:solidFill>
                <a:prstClr val="black"/>
              </a:solidFill>
              <a:latin typeface="Franklin Gothic Book"/>
            </a:endParaRPr>
          </a:p>
        </p:txBody>
      </p:sp>
      <p:graphicFrame>
        <p:nvGraphicFramePr>
          <p:cNvPr id="6" name="Diagramm 5">
            <a:extLst>
              <a:ext uri="{FF2B5EF4-FFF2-40B4-BE49-F238E27FC236}">
                <a16:creationId xmlns:a16="http://schemas.microsoft.com/office/drawing/2014/main" id="{493D070D-5B3F-4772-B754-7486B38C6C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3706722"/>
              </p:ext>
            </p:extLst>
          </p:nvPr>
        </p:nvGraphicFramePr>
        <p:xfrm>
          <a:off x="5312852" y="1617980"/>
          <a:ext cx="5784796" cy="315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48180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24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Beherbergungsangebot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AAC62FE-B617-7E5D-5D6B-0CD754357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65151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47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25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Beherbergungsnachfrage</a:t>
            </a:r>
            <a:endParaRPr lang="de-CH" sz="3500" dirty="0">
              <a:solidFill>
                <a:srgbClr val="0070C0"/>
              </a:solidFill>
            </a:endParaRP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0E75345F-6444-D2AF-5043-6A7EF7732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62293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8901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26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Attraktivität und Vielfalt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2A7CA2D-18F5-EF51-421B-7C6D848BA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774" y="897448"/>
            <a:ext cx="6156826" cy="535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509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27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Rahmenbedingungen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4602B56-3DFD-EEBB-4AEF-79872E5F4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6553200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50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28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Monatsdaten Schweiz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C0AE1A48-5B33-57C2-3929-16552A7E9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157287"/>
            <a:ext cx="5924550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492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29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Monatsdaten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780D7FF-E5A8-B081-39BD-3613BE343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592455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412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30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Preise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D364755A-170C-093C-F502-9982566889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6686550" cy="102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866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A02316D-9786-0630-AE97-A638898F37F2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190653" y="6404102"/>
            <a:ext cx="1487905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r>
              <a:rPr lang="de-CH" sz="1050" dirty="0">
                <a:solidFill>
                  <a:schemeClr val="bg1"/>
                </a:solidFill>
                <a:latin typeface="+mj-lt"/>
              </a:rPr>
              <a:t>BAK Economics AG 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E15B6BC-6218-BC29-0CF6-A9A3A5A3DE0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50233" y="6404102"/>
            <a:ext cx="413083" cy="365125"/>
          </a:xfrm>
        </p:spPr>
        <p:txBody>
          <a:bodyPr/>
          <a:lstStyle>
            <a:lvl1pPr>
              <a:defRPr>
                <a:solidFill>
                  <a:srgbClr val="122C3C"/>
                </a:solidFill>
              </a:defRPr>
            </a:lvl1pPr>
          </a:lstStyle>
          <a:p>
            <a:fld id="{6BB06A92-77A1-4234-A3B5-CEAE6C909551}" type="slidenum">
              <a:rPr lang="de-CH" sz="1050" smtClean="0">
                <a:solidFill>
                  <a:schemeClr val="bg1"/>
                </a:solidFill>
                <a:latin typeface="+mj-lt"/>
              </a:rPr>
              <a:pPr/>
              <a:t>31</a:t>
            </a:fld>
            <a:endParaRPr lang="de-CH" sz="105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8" name="Titel 1">
            <a:extLst>
              <a:ext uri="{FF2B5EF4-FFF2-40B4-BE49-F238E27FC236}">
                <a16:creationId xmlns:a16="http://schemas.microsoft.com/office/drawing/2014/main" id="{8BDFF59E-AD30-C5A9-7069-8E0EB33B1BF3}"/>
              </a:ext>
            </a:extLst>
          </p:cNvPr>
          <p:cNvSpPr txBox="1">
            <a:spLocks/>
          </p:cNvSpPr>
          <p:nvPr/>
        </p:nvSpPr>
        <p:spPr>
          <a:xfrm>
            <a:off x="997285" y="360037"/>
            <a:ext cx="8678778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500" dirty="0">
                <a:solidFill>
                  <a:srgbClr val="0070C0"/>
                </a:solidFill>
              </a:rPr>
              <a:t>Indikatoren Bewertungen</a:t>
            </a:r>
          </a:p>
        </p:txBody>
      </p:sp>
      <p:sp>
        <p:nvSpPr>
          <p:cNvPr id="2" name="Untertitel 2">
            <a:extLst>
              <a:ext uri="{FF2B5EF4-FFF2-40B4-BE49-F238E27FC236}">
                <a16:creationId xmlns:a16="http://schemas.microsoft.com/office/drawing/2014/main" id="{D79C808A-CEFC-5284-F368-A0647BDE9567}"/>
              </a:ext>
            </a:extLst>
          </p:cNvPr>
          <p:cNvSpPr txBox="1">
            <a:spLocks/>
          </p:cNvSpPr>
          <p:nvPr/>
        </p:nvSpPr>
        <p:spPr>
          <a:xfrm>
            <a:off x="997284" y="1243466"/>
            <a:ext cx="10184522" cy="40426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de-CH" sz="1400" b="1" kern="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C51B893-8273-0F53-5450-50F34B94A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000" y="1044000"/>
            <a:ext cx="59245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156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EB5522D-BCE9-C9C2-CCC6-96DC7A9F7CA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CB16E3C-87FE-18C5-93D4-55CE7D681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37" y="657726"/>
            <a:ext cx="3089062" cy="6200274"/>
          </a:xfrm>
          <a:prstGeom prst="rect">
            <a:avLst/>
          </a:prstGeom>
          <a:noFill/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B25CBE7A-EC02-A2DE-FAF7-C378707706D1}"/>
              </a:ext>
            </a:extLst>
          </p:cNvPr>
          <p:cNvSpPr txBox="1">
            <a:spLocks/>
          </p:cNvSpPr>
          <p:nvPr/>
        </p:nvSpPr>
        <p:spPr>
          <a:xfrm>
            <a:off x="566707" y="522380"/>
            <a:ext cx="10906681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1400" dirty="0" err="1">
                <a:solidFill>
                  <a:schemeClr val="bg1"/>
                </a:solidFill>
              </a:rPr>
              <a:t>Economic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Intelligence</a:t>
            </a:r>
            <a:r>
              <a:rPr lang="de-DE" sz="1400" dirty="0">
                <a:solidFill>
                  <a:schemeClr val="bg1"/>
                </a:solidFill>
              </a:rPr>
              <a:t>. </a:t>
            </a:r>
            <a:r>
              <a:rPr lang="de-DE" sz="1400" dirty="0" err="1">
                <a:solidFill>
                  <a:schemeClr val="bg1"/>
                </a:solidFill>
              </a:rPr>
              <a:t>For</a:t>
            </a:r>
            <a:r>
              <a:rPr lang="de-DE" sz="1400" dirty="0">
                <a:solidFill>
                  <a:schemeClr val="bg1"/>
                </a:solidFill>
              </a:rPr>
              <a:t> a </a:t>
            </a:r>
            <a:r>
              <a:rPr lang="de-DE" sz="1400" dirty="0" err="1">
                <a:solidFill>
                  <a:schemeClr val="bg1"/>
                </a:solidFill>
              </a:rPr>
              <a:t>better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society</a:t>
            </a:r>
            <a:r>
              <a:rPr lang="de-DE" sz="1400" dirty="0">
                <a:solidFill>
                  <a:schemeClr val="bg1"/>
                </a:solidFill>
              </a:rPr>
              <a:t>.</a:t>
            </a:r>
          </a:p>
          <a:p>
            <a:r>
              <a:rPr lang="de-DE" sz="1400" dirty="0">
                <a:solidFill>
                  <a:schemeClr val="bg1"/>
                </a:solidFill>
              </a:rPr>
              <a:t>Ökonomische Kompetenz und Lösungen für fundierte Entscheidungen in Politik und Wirtschaft</a:t>
            </a:r>
            <a:endParaRPr lang="de-CH" sz="1400" dirty="0">
              <a:solidFill>
                <a:schemeClr val="bg1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58840C70-B008-1A2E-AD22-30C5954204D9}"/>
              </a:ext>
            </a:extLst>
          </p:cNvPr>
          <p:cNvSpPr txBox="1">
            <a:spLocks/>
          </p:cNvSpPr>
          <p:nvPr/>
        </p:nvSpPr>
        <p:spPr>
          <a:xfrm>
            <a:off x="566706" y="5968025"/>
            <a:ext cx="10906681" cy="537411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1400" dirty="0">
                <a:solidFill>
                  <a:schemeClr val="bg1"/>
                </a:solidFill>
              </a:rPr>
              <a:t>BAK Economics AG</a:t>
            </a:r>
          </a:p>
          <a:p>
            <a:r>
              <a:rPr lang="de-DE" sz="1400" dirty="0" err="1">
                <a:solidFill>
                  <a:schemeClr val="bg1"/>
                </a:solidFill>
                <a:latin typeface="+mn-lt"/>
              </a:rPr>
              <a:t>Güterstrasse</a:t>
            </a:r>
            <a:r>
              <a:rPr lang="de-DE" sz="1400" dirty="0">
                <a:solidFill>
                  <a:schemeClr val="bg1"/>
                </a:solidFill>
                <a:latin typeface="+mn-lt"/>
              </a:rPr>
              <a:t> 82</a:t>
            </a:r>
          </a:p>
          <a:p>
            <a:r>
              <a:rPr lang="de-DE" sz="1400" dirty="0">
                <a:solidFill>
                  <a:schemeClr val="bg1"/>
                </a:solidFill>
                <a:latin typeface="+mn-lt"/>
              </a:rPr>
              <a:t>CH-4053 Basel</a:t>
            </a:r>
          </a:p>
          <a:p>
            <a:r>
              <a:rPr lang="de-DE" sz="1400" dirty="0">
                <a:solidFill>
                  <a:schemeClr val="bg1"/>
                </a:solidFill>
                <a:latin typeface="+mn-lt"/>
              </a:rPr>
              <a:t>+41 61 279 97 00</a:t>
            </a:r>
          </a:p>
          <a:p>
            <a:r>
              <a:rPr lang="de-DE" sz="1400" dirty="0">
                <a:solidFill>
                  <a:schemeClr val="bg1"/>
                </a:solidFill>
                <a:latin typeface="+mn-lt"/>
              </a:rPr>
              <a:t>info@bak-economics.com</a:t>
            </a:r>
            <a:endParaRPr lang="de-CH" sz="14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8355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Sustainability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F5EDDF"/>
      </a:accent1>
      <a:accent2>
        <a:srgbClr val="C4AD8B"/>
      </a:accent2>
      <a:accent3>
        <a:srgbClr val="7F5E4B"/>
      </a:accent3>
      <a:accent4>
        <a:srgbClr val="FFB264"/>
      </a:accent4>
      <a:accent5>
        <a:srgbClr val="D4603F"/>
      </a:accent5>
      <a:accent6>
        <a:srgbClr val="4475AB"/>
      </a:accent6>
      <a:hlink>
        <a:srgbClr val="2FAC66"/>
      </a:hlink>
      <a:folHlink>
        <a:srgbClr val="122D3D"/>
      </a:folHlink>
    </a:clrScheme>
    <a:fontScheme name="Benutzerdefiniert 1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">
  <a:themeElements>
    <a:clrScheme name="Sustainability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F5EDDF"/>
      </a:accent1>
      <a:accent2>
        <a:srgbClr val="C4AD8B"/>
      </a:accent2>
      <a:accent3>
        <a:srgbClr val="7F5E4B"/>
      </a:accent3>
      <a:accent4>
        <a:srgbClr val="FFB264"/>
      </a:accent4>
      <a:accent5>
        <a:srgbClr val="D4603F"/>
      </a:accent5>
      <a:accent6>
        <a:srgbClr val="4475AB"/>
      </a:accent6>
      <a:hlink>
        <a:srgbClr val="2FAC66"/>
      </a:hlink>
      <a:folHlink>
        <a:srgbClr val="122D3D"/>
      </a:folHlink>
    </a:clrScheme>
    <a:fontScheme name="Benutzerdefiniert 1">
      <a:majorFont>
        <a:latin typeface="Franklin Gothic Medium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BAK Farben">
    <a:dk1>
      <a:sysClr val="windowText" lastClr="000000"/>
    </a:dk1>
    <a:lt1>
      <a:sysClr val="window" lastClr="FFFFFF"/>
    </a:lt1>
    <a:dk2>
      <a:srgbClr val="000000"/>
    </a:dk2>
    <a:lt2>
      <a:srgbClr val="FFFFFF"/>
    </a:lt2>
    <a:accent1>
      <a:srgbClr val="3876A8"/>
    </a:accent1>
    <a:accent2>
      <a:srgbClr val="8C8C8C"/>
    </a:accent2>
    <a:accent3>
      <a:srgbClr val="00BFFF"/>
    </a:accent3>
    <a:accent4>
      <a:srgbClr val="30495E"/>
    </a:accent4>
    <a:accent5>
      <a:srgbClr val="C73737"/>
    </a:accent5>
    <a:accent6>
      <a:srgbClr val="DC7E3E"/>
    </a:accent6>
    <a:hlink>
      <a:srgbClr val="676C6F"/>
    </a:hlink>
    <a:folHlink>
      <a:srgbClr val="1E5AA9"/>
    </a:folHlink>
  </a:clrScheme>
  <a:fontScheme name="BAK Schrift">
    <a:majorFont>
      <a:latin typeface="Franklin Gothic Medium"/>
      <a:ea typeface=""/>
      <a:cs typeface=""/>
    </a:majorFont>
    <a:minorFont>
      <a:latin typeface="Franklin Gothic Book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BAK Farben">
    <a:dk1>
      <a:sysClr val="windowText" lastClr="000000"/>
    </a:dk1>
    <a:lt1>
      <a:sysClr val="window" lastClr="FFFFFF"/>
    </a:lt1>
    <a:dk2>
      <a:srgbClr val="000000"/>
    </a:dk2>
    <a:lt2>
      <a:srgbClr val="FFFFFF"/>
    </a:lt2>
    <a:accent1>
      <a:srgbClr val="3876A8"/>
    </a:accent1>
    <a:accent2>
      <a:srgbClr val="8C8C8C"/>
    </a:accent2>
    <a:accent3>
      <a:srgbClr val="00BFFF"/>
    </a:accent3>
    <a:accent4>
      <a:srgbClr val="30495E"/>
    </a:accent4>
    <a:accent5>
      <a:srgbClr val="C73737"/>
    </a:accent5>
    <a:accent6>
      <a:srgbClr val="DC7E3E"/>
    </a:accent6>
    <a:hlink>
      <a:srgbClr val="676C6F"/>
    </a:hlink>
    <a:folHlink>
      <a:srgbClr val="1E5AA9"/>
    </a:folHlink>
  </a:clrScheme>
  <a:fontScheme name="BAK Schrift">
    <a:majorFont>
      <a:latin typeface="Franklin Gothic Medium"/>
      <a:ea typeface=""/>
      <a:cs typeface=""/>
    </a:majorFont>
    <a:minorFont>
      <a:latin typeface="Franklin Gothic Book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BAK Farben">
    <a:dk1>
      <a:sysClr val="windowText" lastClr="000000"/>
    </a:dk1>
    <a:lt1>
      <a:sysClr val="window" lastClr="FFFFFF"/>
    </a:lt1>
    <a:dk2>
      <a:srgbClr val="000000"/>
    </a:dk2>
    <a:lt2>
      <a:srgbClr val="FFFFFF"/>
    </a:lt2>
    <a:accent1>
      <a:srgbClr val="3876A8"/>
    </a:accent1>
    <a:accent2>
      <a:srgbClr val="8C8C8C"/>
    </a:accent2>
    <a:accent3>
      <a:srgbClr val="00BFFF"/>
    </a:accent3>
    <a:accent4>
      <a:srgbClr val="30495E"/>
    </a:accent4>
    <a:accent5>
      <a:srgbClr val="C73737"/>
    </a:accent5>
    <a:accent6>
      <a:srgbClr val="DC7E3E"/>
    </a:accent6>
    <a:hlink>
      <a:srgbClr val="676C6F"/>
    </a:hlink>
    <a:folHlink>
      <a:srgbClr val="1E5AA9"/>
    </a:folHlink>
  </a:clrScheme>
  <a:fontScheme name="BAK Schrift">
    <a:majorFont>
      <a:latin typeface="Franklin Gothic Medium"/>
      <a:ea typeface=""/>
      <a:cs typeface=""/>
    </a:majorFont>
    <a:minorFont>
      <a:latin typeface="Franklin Gothic Book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BAK Farben">
    <a:dk1>
      <a:sysClr val="windowText" lastClr="000000"/>
    </a:dk1>
    <a:lt1>
      <a:sysClr val="window" lastClr="FFFFFF"/>
    </a:lt1>
    <a:dk2>
      <a:srgbClr val="000000"/>
    </a:dk2>
    <a:lt2>
      <a:srgbClr val="FFFFFF"/>
    </a:lt2>
    <a:accent1>
      <a:srgbClr val="3876A8"/>
    </a:accent1>
    <a:accent2>
      <a:srgbClr val="8C8C8C"/>
    </a:accent2>
    <a:accent3>
      <a:srgbClr val="00BFFF"/>
    </a:accent3>
    <a:accent4>
      <a:srgbClr val="30495E"/>
    </a:accent4>
    <a:accent5>
      <a:srgbClr val="C73737"/>
    </a:accent5>
    <a:accent6>
      <a:srgbClr val="DC7E3E"/>
    </a:accent6>
    <a:hlink>
      <a:srgbClr val="676C6F"/>
    </a:hlink>
    <a:folHlink>
      <a:srgbClr val="1E5AA9"/>
    </a:folHlink>
  </a:clrScheme>
  <a:fontScheme name="BAK Schrift">
    <a:majorFont>
      <a:latin typeface="Franklin Gothic Medium"/>
      <a:ea typeface=""/>
      <a:cs typeface=""/>
    </a:majorFont>
    <a:minorFont>
      <a:latin typeface="Franklin Gothic Book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BAK Farben">
    <a:dk1>
      <a:sysClr val="windowText" lastClr="000000"/>
    </a:dk1>
    <a:lt1>
      <a:sysClr val="window" lastClr="FFFFFF"/>
    </a:lt1>
    <a:dk2>
      <a:srgbClr val="000000"/>
    </a:dk2>
    <a:lt2>
      <a:srgbClr val="FFFFFF"/>
    </a:lt2>
    <a:accent1>
      <a:srgbClr val="3876A8"/>
    </a:accent1>
    <a:accent2>
      <a:srgbClr val="8C8C8C"/>
    </a:accent2>
    <a:accent3>
      <a:srgbClr val="00BFFF"/>
    </a:accent3>
    <a:accent4>
      <a:srgbClr val="30495E"/>
    </a:accent4>
    <a:accent5>
      <a:srgbClr val="C73737"/>
    </a:accent5>
    <a:accent6>
      <a:srgbClr val="DC7E3E"/>
    </a:accent6>
    <a:hlink>
      <a:srgbClr val="676C6F"/>
    </a:hlink>
    <a:folHlink>
      <a:srgbClr val="1E5AA9"/>
    </a:folHlink>
  </a:clrScheme>
  <a:fontScheme name="BAK Schrift">
    <a:majorFont>
      <a:latin typeface="Franklin Gothic Medium"/>
      <a:ea typeface=""/>
      <a:cs typeface=""/>
    </a:majorFont>
    <a:minorFont>
      <a:latin typeface="Franklin Gothic Book"/>
      <a:ea typeface=""/>
      <a:cs typeface=""/>
    </a:minorFont>
  </a:fontScheme>
  <a:fmtScheme name="Couture">
    <a:fillStyleLst>
      <a:solidFill>
        <a:schemeClr val="phClr"/>
      </a:solidFill>
      <a:solidFill>
        <a:schemeClr val="phClr">
          <a:tint val="65000"/>
        </a:schemeClr>
      </a:solidFill>
      <a:solidFill>
        <a:schemeClr val="phClr">
          <a:shade val="80000"/>
          <a:satMod val="180000"/>
        </a:schemeClr>
      </a:solidFill>
    </a:fillStyleLst>
    <a:lnStyleLst>
      <a:ln w="9525" cap="flat" cmpd="sng" algn="ctr">
        <a:solidFill>
          <a:schemeClr val="phClr"/>
        </a:solidFill>
        <a:prstDash val="solid"/>
      </a:ln>
      <a:ln w="10795" cap="flat" cmpd="sng" algn="ctr">
        <a:solidFill>
          <a:schemeClr val="phClr"/>
        </a:solidFill>
        <a:prstDash val="solid"/>
      </a:ln>
      <a:ln w="17145" cap="flat" cmpd="sng" algn="ctr">
        <a:solidFill>
          <a:schemeClr val="phClr">
            <a:shade val="95000"/>
            <a:alpha val="50000"/>
            <a:satMod val="150000"/>
          </a:schemeClr>
        </a:solidFill>
        <a:prstDash val="solid"/>
      </a:ln>
    </a:lnStyleLst>
    <a:effectStyleLst>
      <a:effectStyle>
        <a:effectLst/>
      </a:effectStyle>
      <a:effectStyle>
        <a:effectLst/>
      </a:effectStyle>
      <a:effectStyle>
        <a:effectLst>
          <a:outerShdw blurRad="44450" dist="13970" dir="5400000" algn="ctr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twoPt" dir="tl"/>
        </a:scene3d>
        <a:sp3d prstMaterial="flat">
          <a:bevelT w="19050" h="31750" prst="coolSlant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809f93d-7c55-446c-ac4b-51fef4bee530">
      <Terms xmlns="http://schemas.microsoft.com/office/infopath/2007/PartnerControls"/>
    </lcf76f155ced4ddcb4097134ff3c332f>
    <TaxCatchAll xmlns="57a3e710-da63-43d1-9e5d-a7561ebb15f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E8D225E818032429C166A19F5E287D6" ma:contentTypeVersion="18" ma:contentTypeDescription="Ein neues Dokument erstellen." ma:contentTypeScope="" ma:versionID="d5971f28697ffc4c54df045989781e64">
  <xsd:schema xmlns:xsd="http://www.w3.org/2001/XMLSchema" xmlns:xs="http://www.w3.org/2001/XMLSchema" xmlns:p="http://schemas.microsoft.com/office/2006/metadata/properties" xmlns:ns2="c809f93d-7c55-446c-ac4b-51fef4bee530" xmlns:ns3="57a3e710-da63-43d1-9e5d-a7561ebb15fa" targetNamespace="http://schemas.microsoft.com/office/2006/metadata/properties" ma:root="true" ma:fieldsID="7c33445145a341c782dd5af9fcabf622" ns2:_="" ns3:_="">
    <xsd:import namespace="c809f93d-7c55-446c-ac4b-51fef4bee530"/>
    <xsd:import namespace="57a3e710-da63-43d1-9e5d-a7561ebb15f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9f93d-7c55-446c-ac4b-51fef4bee5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Bildmarkierungen" ma:readOnly="false" ma:fieldId="{5cf76f15-5ced-4ddc-b409-7134ff3c332f}" ma:taxonomyMulti="true" ma:sspId="3514cf62-5ad7-4c2a-aac2-2a3b6220325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a3e710-da63-43d1-9e5d-a7561ebb15f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3a8ef9f5-3ed0-4961-8af6-0131909a146c}" ma:internalName="TaxCatchAll" ma:showField="CatchAllData" ma:web="57a3e710-da63-43d1-9e5d-a7561ebb15f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DE9E45-645C-4954-AC0E-64C8E7425952}">
  <ds:schemaRefs>
    <ds:schemaRef ds:uri="http://schemas.microsoft.com/office/2006/metadata/properties"/>
    <ds:schemaRef ds:uri="http://schemas.microsoft.com/office/infopath/2007/PartnerControls"/>
    <ds:schemaRef ds:uri="c809f93d-7c55-446c-ac4b-51fef4bee530"/>
    <ds:schemaRef ds:uri="57a3e710-da63-43d1-9e5d-a7561ebb15fa"/>
  </ds:schemaRefs>
</ds:datastoreItem>
</file>

<file path=customXml/itemProps2.xml><?xml version="1.0" encoding="utf-8"?>
<ds:datastoreItem xmlns:ds="http://schemas.openxmlformats.org/officeDocument/2006/customXml" ds:itemID="{C20F86D1-099E-4A25-AF2E-8D59BD62B2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870DDE-3B29-444F-9E1A-0D3B0A05F2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9f93d-7c55-446c-ac4b-51fef4bee530"/>
    <ds:schemaRef ds:uri="57a3e710-da63-43d1-9e5d-a7561ebb15f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1638</Words>
  <Application>Microsoft Office PowerPoint</Application>
  <PresentationFormat>Breitbild</PresentationFormat>
  <Paragraphs>425</Paragraphs>
  <Slides>32</Slides>
  <Notes>11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32</vt:i4>
      </vt:variant>
    </vt:vector>
  </HeadingPairs>
  <TitlesOfParts>
    <vt:vector size="44" baseType="lpstr">
      <vt:lpstr>Aptos</vt:lpstr>
      <vt:lpstr>Arial</vt:lpstr>
      <vt:lpstr>Avenir Book</vt:lpstr>
      <vt:lpstr>Avenir LT Std 55 Roman</vt:lpstr>
      <vt:lpstr>Avenir LT Std 65 Medium</vt:lpstr>
      <vt:lpstr>Calibri</vt:lpstr>
      <vt:lpstr>Franklin Gothic Book</vt:lpstr>
      <vt:lpstr>Franklin Gothic Medium</vt:lpstr>
      <vt:lpstr>Symbol</vt:lpstr>
      <vt:lpstr>Wingdings</vt:lpstr>
      <vt:lpstr>Office</vt:lpstr>
      <vt:lpstr>1_Office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michael.grass@bak-economics.com</dc:creator>
  <cp:lastModifiedBy>Esther Schlumpf</cp:lastModifiedBy>
  <cp:revision>279</cp:revision>
  <dcterms:created xsi:type="dcterms:W3CDTF">2023-10-12T08:28:37Z</dcterms:created>
  <dcterms:modified xsi:type="dcterms:W3CDTF">2025-04-29T15:15:32Z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0x0101000E8D225E818032429C166A19F5E287D6</vt:lpwstr>
  </property>
  <property fmtid="{D5CDD505-2E9C-101B-9397-08002B2CF9AE}" pid="3" name="MediaServiceImageTags">
    <vt:lpwstr/>
  </property>
</Properties>
</file>